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handoutMasterIdLst>
    <p:handoutMasterId r:id="rId48"/>
  </p:handoutMasterIdLst>
  <p:sldIdLst>
    <p:sldId id="282" r:id="rId2"/>
    <p:sldId id="305" r:id="rId3"/>
    <p:sldId id="304" r:id="rId4"/>
    <p:sldId id="306" r:id="rId5"/>
    <p:sldId id="277" r:id="rId6"/>
    <p:sldId id="317" r:id="rId7"/>
    <p:sldId id="300" r:id="rId8"/>
    <p:sldId id="313" r:id="rId9"/>
    <p:sldId id="316" r:id="rId10"/>
    <p:sldId id="278" r:id="rId11"/>
    <p:sldId id="272" r:id="rId12"/>
    <p:sldId id="274" r:id="rId13"/>
    <p:sldId id="289" r:id="rId14"/>
    <p:sldId id="291" r:id="rId15"/>
    <p:sldId id="293" r:id="rId16"/>
    <p:sldId id="294" r:id="rId17"/>
    <p:sldId id="296" r:id="rId18"/>
    <p:sldId id="299" r:id="rId19"/>
    <p:sldId id="308" r:id="rId20"/>
    <p:sldId id="311" r:id="rId21"/>
    <p:sldId id="315" r:id="rId22"/>
    <p:sldId id="314" r:id="rId23"/>
    <p:sldId id="303" r:id="rId24"/>
    <p:sldId id="307" r:id="rId25"/>
    <p:sldId id="319" r:id="rId26"/>
    <p:sldId id="322" r:id="rId27"/>
    <p:sldId id="283" r:id="rId28"/>
    <p:sldId id="318" r:id="rId29"/>
    <p:sldId id="320" r:id="rId30"/>
    <p:sldId id="302" r:id="rId31"/>
    <p:sldId id="280" r:id="rId32"/>
    <p:sldId id="270" r:id="rId33"/>
    <p:sldId id="297" r:id="rId34"/>
    <p:sldId id="298" r:id="rId35"/>
    <p:sldId id="275" r:id="rId36"/>
    <p:sldId id="273" r:id="rId37"/>
    <p:sldId id="271" r:id="rId38"/>
    <p:sldId id="287" r:id="rId39"/>
    <p:sldId id="268" r:id="rId40"/>
    <p:sldId id="295" r:id="rId41"/>
    <p:sldId id="290" r:id="rId42"/>
    <p:sldId id="292" r:id="rId43"/>
    <p:sldId id="309" r:id="rId44"/>
    <p:sldId id="310" r:id="rId45"/>
    <p:sldId id="312" r:id="rId46"/>
    <p:sldId id="276" r:id="rId47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1B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94" y="-510"/>
      </p:cViewPr>
      <p:guideLst>
        <p:guide orient="horz" pos="3359"/>
        <p:guide pos="288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528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tcraid\Div4\Div4-Graphic-Design\Group%2043\Williams,%20Earle\Atlantic%20Hurricane%20Days%20(1851-2010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m21752\Local%20Settings\Temporary%20Internet%20Files\Content.Outlook\1X8RI36W\Atlantic%20Hurricane%20Days%20(1851-2010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m21752\Local%20Settings\Temporary%20Internet%20Files\Content.Outlook\1X8RI36W\Atlantic%20Hurricane%20Days%20(1851-2010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Sheet1!$A$2:$A$161</c:f>
              <c:numCache>
                <c:formatCode>0;[Red]0</c:formatCode>
                <c:ptCount val="160"/>
                <c:pt idx="0">
                  <c:v>1851</c:v>
                </c:pt>
                <c:pt idx="1">
                  <c:v>1852</c:v>
                </c:pt>
                <c:pt idx="2">
                  <c:v>1853</c:v>
                </c:pt>
                <c:pt idx="3">
                  <c:v>1854</c:v>
                </c:pt>
                <c:pt idx="4">
                  <c:v>1855</c:v>
                </c:pt>
                <c:pt idx="5">
                  <c:v>1856</c:v>
                </c:pt>
                <c:pt idx="6">
                  <c:v>1857</c:v>
                </c:pt>
                <c:pt idx="7">
                  <c:v>1858</c:v>
                </c:pt>
                <c:pt idx="8">
                  <c:v>1859</c:v>
                </c:pt>
                <c:pt idx="9">
                  <c:v>1860</c:v>
                </c:pt>
                <c:pt idx="10">
                  <c:v>1861</c:v>
                </c:pt>
                <c:pt idx="11">
                  <c:v>1862</c:v>
                </c:pt>
                <c:pt idx="12">
                  <c:v>1863</c:v>
                </c:pt>
                <c:pt idx="13">
                  <c:v>1864</c:v>
                </c:pt>
                <c:pt idx="14">
                  <c:v>1865</c:v>
                </c:pt>
                <c:pt idx="15">
                  <c:v>1866</c:v>
                </c:pt>
                <c:pt idx="16">
                  <c:v>1867</c:v>
                </c:pt>
                <c:pt idx="17">
                  <c:v>1868</c:v>
                </c:pt>
                <c:pt idx="18">
                  <c:v>1869</c:v>
                </c:pt>
                <c:pt idx="19">
                  <c:v>1870</c:v>
                </c:pt>
                <c:pt idx="20">
                  <c:v>1871</c:v>
                </c:pt>
                <c:pt idx="21">
                  <c:v>1872</c:v>
                </c:pt>
                <c:pt idx="22">
                  <c:v>1873</c:v>
                </c:pt>
                <c:pt idx="23">
                  <c:v>1874</c:v>
                </c:pt>
                <c:pt idx="24">
                  <c:v>1875</c:v>
                </c:pt>
                <c:pt idx="25">
                  <c:v>1876</c:v>
                </c:pt>
                <c:pt idx="26">
                  <c:v>1877</c:v>
                </c:pt>
                <c:pt idx="27">
                  <c:v>1878</c:v>
                </c:pt>
                <c:pt idx="28">
                  <c:v>1879</c:v>
                </c:pt>
                <c:pt idx="29">
                  <c:v>1880</c:v>
                </c:pt>
                <c:pt idx="30">
                  <c:v>1881</c:v>
                </c:pt>
                <c:pt idx="31">
                  <c:v>1882</c:v>
                </c:pt>
                <c:pt idx="32">
                  <c:v>1883</c:v>
                </c:pt>
                <c:pt idx="33">
                  <c:v>1884</c:v>
                </c:pt>
                <c:pt idx="34">
                  <c:v>1885</c:v>
                </c:pt>
                <c:pt idx="35">
                  <c:v>1886</c:v>
                </c:pt>
                <c:pt idx="36">
                  <c:v>1887</c:v>
                </c:pt>
                <c:pt idx="37">
                  <c:v>1888</c:v>
                </c:pt>
                <c:pt idx="38">
                  <c:v>1889</c:v>
                </c:pt>
                <c:pt idx="39">
                  <c:v>1890</c:v>
                </c:pt>
                <c:pt idx="40">
                  <c:v>1891</c:v>
                </c:pt>
                <c:pt idx="41">
                  <c:v>1892</c:v>
                </c:pt>
                <c:pt idx="42">
                  <c:v>1893</c:v>
                </c:pt>
                <c:pt idx="43">
                  <c:v>1894</c:v>
                </c:pt>
                <c:pt idx="44">
                  <c:v>1895</c:v>
                </c:pt>
                <c:pt idx="45">
                  <c:v>1896</c:v>
                </c:pt>
                <c:pt idx="46">
                  <c:v>1897</c:v>
                </c:pt>
                <c:pt idx="47">
                  <c:v>1898</c:v>
                </c:pt>
                <c:pt idx="48">
                  <c:v>1899</c:v>
                </c:pt>
                <c:pt idx="49">
                  <c:v>1900</c:v>
                </c:pt>
                <c:pt idx="50">
                  <c:v>1901</c:v>
                </c:pt>
                <c:pt idx="51">
                  <c:v>1902</c:v>
                </c:pt>
                <c:pt idx="52">
                  <c:v>1903</c:v>
                </c:pt>
                <c:pt idx="53">
                  <c:v>1904</c:v>
                </c:pt>
                <c:pt idx="54">
                  <c:v>1905</c:v>
                </c:pt>
                <c:pt idx="55">
                  <c:v>1906</c:v>
                </c:pt>
                <c:pt idx="56">
                  <c:v>1907</c:v>
                </c:pt>
                <c:pt idx="57">
                  <c:v>1908</c:v>
                </c:pt>
                <c:pt idx="58">
                  <c:v>1909</c:v>
                </c:pt>
                <c:pt idx="59">
                  <c:v>1910</c:v>
                </c:pt>
                <c:pt idx="60">
                  <c:v>1911</c:v>
                </c:pt>
                <c:pt idx="61">
                  <c:v>1912</c:v>
                </c:pt>
                <c:pt idx="62">
                  <c:v>1913</c:v>
                </c:pt>
                <c:pt idx="63">
                  <c:v>1914</c:v>
                </c:pt>
                <c:pt idx="64">
                  <c:v>1915</c:v>
                </c:pt>
                <c:pt idx="65">
                  <c:v>1916</c:v>
                </c:pt>
                <c:pt idx="66">
                  <c:v>1917</c:v>
                </c:pt>
                <c:pt idx="67">
                  <c:v>1918</c:v>
                </c:pt>
                <c:pt idx="68">
                  <c:v>1919</c:v>
                </c:pt>
                <c:pt idx="69">
                  <c:v>1920</c:v>
                </c:pt>
                <c:pt idx="70">
                  <c:v>1921</c:v>
                </c:pt>
                <c:pt idx="71">
                  <c:v>1922</c:v>
                </c:pt>
                <c:pt idx="72">
                  <c:v>1923</c:v>
                </c:pt>
                <c:pt idx="73">
                  <c:v>1924</c:v>
                </c:pt>
                <c:pt idx="74">
                  <c:v>1925</c:v>
                </c:pt>
                <c:pt idx="75">
                  <c:v>1926</c:v>
                </c:pt>
                <c:pt idx="76">
                  <c:v>1927</c:v>
                </c:pt>
                <c:pt idx="77">
                  <c:v>1928</c:v>
                </c:pt>
                <c:pt idx="78">
                  <c:v>1929</c:v>
                </c:pt>
                <c:pt idx="79">
                  <c:v>1930</c:v>
                </c:pt>
                <c:pt idx="80">
                  <c:v>1931</c:v>
                </c:pt>
                <c:pt idx="81">
                  <c:v>1932</c:v>
                </c:pt>
                <c:pt idx="82">
                  <c:v>1933</c:v>
                </c:pt>
                <c:pt idx="83">
                  <c:v>1934</c:v>
                </c:pt>
                <c:pt idx="84">
                  <c:v>1935</c:v>
                </c:pt>
                <c:pt idx="85">
                  <c:v>1936</c:v>
                </c:pt>
                <c:pt idx="86">
                  <c:v>1937</c:v>
                </c:pt>
                <c:pt idx="87">
                  <c:v>1938</c:v>
                </c:pt>
                <c:pt idx="88">
                  <c:v>1939</c:v>
                </c:pt>
                <c:pt idx="89">
                  <c:v>1940</c:v>
                </c:pt>
                <c:pt idx="90">
                  <c:v>1941</c:v>
                </c:pt>
                <c:pt idx="91">
                  <c:v>1942</c:v>
                </c:pt>
                <c:pt idx="92">
                  <c:v>1943</c:v>
                </c:pt>
                <c:pt idx="93">
                  <c:v>1944</c:v>
                </c:pt>
                <c:pt idx="94">
                  <c:v>1945</c:v>
                </c:pt>
                <c:pt idx="95">
                  <c:v>1946</c:v>
                </c:pt>
                <c:pt idx="96">
                  <c:v>1947</c:v>
                </c:pt>
                <c:pt idx="97">
                  <c:v>1948</c:v>
                </c:pt>
                <c:pt idx="98">
                  <c:v>1949</c:v>
                </c:pt>
                <c:pt idx="99">
                  <c:v>1950</c:v>
                </c:pt>
                <c:pt idx="100">
                  <c:v>1951</c:v>
                </c:pt>
                <c:pt idx="101">
                  <c:v>1952</c:v>
                </c:pt>
                <c:pt idx="102">
                  <c:v>1953</c:v>
                </c:pt>
                <c:pt idx="103">
                  <c:v>1954</c:v>
                </c:pt>
                <c:pt idx="104">
                  <c:v>1955</c:v>
                </c:pt>
                <c:pt idx="105">
                  <c:v>1956</c:v>
                </c:pt>
                <c:pt idx="106">
                  <c:v>1957</c:v>
                </c:pt>
                <c:pt idx="107">
                  <c:v>1958</c:v>
                </c:pt>
                <c:pt idx="108">
                  <c:v>1959</c:v>
                </c:pt>
                <c:pt idx="109">
                  <c:v>1960</c:v>
                </c:pt>
                <c:pt idx="110">
                  <c:v>1961</c:v>
                </c:pt>
                <c:pt idx="111">
                  <c:v>1962</c:v>
                </c:pt>
                <c:pt idx="112">
                  <c:v>1963</c:v>
                </c:pt>
                <c:pt idx="113">
                  <c:v>1964</c:v>
                </c:pt>
                <c:pt idx="114">
                  <c:v>1965</c:v>
                </c:pt>
                <c:pt idx="115">
                  <c:v>1966</c:v>
                </c:pt>
                <c:pt idx="116">
                  <c:v>1967</c:v>
                </c:pt>
                <c:pt idx="117">
                  <c:v>1968</c:v>
                </c:pt>
                <c:pt idx="118">
                  <c:v>1969</c:v>
                </c:pt>
                <c:pt idx="119">
                  <c:v>1970</c:v>
                </c:pt>
                <c:pt idx="120">
                  <c:v>1971</c:v>
                </c:pt>
                <c:pt idx="121">
                  <c:v>1972</c:v>
                </c:pt>
                <c:pt idx="122">
                  <c:v>1973</c:v>
                </c:pt>
                <c:pt idx="123">
                  <c:v>1974</c:v>
                </c:pt>
                <c:pt idx="124">
                  <c:v>1975</c:v>
                </c:pt>
                <c:pt idx="125">
                  <c:v>1976</c:v>
                </c:pt>
                <c:pt idx="126">
                  <c:v>1977</c:v>
                </c:pt>
                <c:pt idx="127">
                  <c:v>1978</c:v>
                </c:pt>
                <c:pt idx="128">
                  <c:v>1979</c:v>
                </c:pt>
                <c:pt idx="129">
                  <c:v>1980</c:v>
                </c:pt>
                <c:pt idx="130">
                  <c:v>1981</c:v>
                </c:pt>
                <c:pt idx="131">
                  <c:v>1982</c:v>
                </c:pt>
                <c:pt idx="132">
                  <c:v>1983</c:v>
                </c:pt>
                <c:pt idx="133">
                  <c:v>1984</c:v>
                </c:pt>
                <c:pt idx="134">
                  <c:v>1985</c:v>
                </c:pt>
                <c:pt idx="135">
                  <c:v>1986</c:v>
                </c:pt>
                <c:pt idx="136">
                  <c:v>1987</c:v>
                </c:pt>
                <c:pt idx="137">
                  <c:v>1988</c:v>
                </c:pt>
                <c:pt idx="138">
                  <c:v>1989</c:v>
                </c:pt>
                <c:pt idx="139">
                  <c:v>1990</c:v>
                </c:pt>
                <c:pt idx="140">
                  <c:v>1991</c:v>
                </c:pt>
                <c:pt idx="141">
                  <c:v>1992</c:v>
                </c:pt>
                <c:pt idx="142">
                  <c:v>1993</c:v>
                </c:pt>
                <c:pt idx="143">
                  <c:v>1994</c:v>
                </c:pt>
                <c:pt idx="144">
                  <c:v>1995</c:v>
                </c:pt>
                <c:pt idx="145">
                  <c:v>1996</c:v>
                </c:pt>
                <c:pt idx="146">
                  <c:v>1997</c:v>
                </c:pt>
                <c:pt idx="147">
                  <c:v>1998</c:v>
                </c:pt>
                <c:pt idx="148">
                  <c:v>1999</c:v>
                </c:pt>
                <c:pt idx="149">
                  <c:v>2000</c:v>
                </c:pt>
                <c:pt idx="150">
                  <c:v>2001</c:v>
                </c:pt>
                <c:pt idx="151">
                  <c:v>2002</c:v>
                </c:pt>
                <c:pt idx="152">
                  <c:v>2003</c:v>
                </c:pt>
                <c:pt idx="153">
                  <c:v>2004</c:v>
                </c:pt>
                <c:pt idx="154">
                  <c:v>2005</c:v>
                </c:pt>
                <c:pt idx="155">
                  <c:v>2006</c:v>
                </c:pt>
                <c:pt idx="156">
                  <c:v>2007</c:v>
                </c:pt>
                <c:pt idx="157">
                  <c:v>2008</c:v>
                </c:pt>
                <c:pt idx="158">
                  <c:v>2009</c:v>
                </c:pt>
                <c:pt idx="159">
                  <c:v>2010</c:v>
                </c:pt>
              </c:numCache>
            </c:numRef>
          </c:cat>
          <c:val>
            <c:numRef>
              <c:f>Sheet1!$B$2:$B$161</c:f>
              <c:numCache>
                <c:formatCode>0.00;[Red]0.00</c:formatCode>
                <c:ptCount val="160"/>
                <c:pt idx="0">
                  <c:v>7.5</c:v>
                </c:pt>
                <c:pt idx="1">
                  <c:v>23.5</c:v>
                </c:pt>
                <c:pt idx="2">
                  <c:v>20.5</c:v>
                </c:pt>
                <c:pt idx="3">
                  <c:v>7.25</c:v>
                </c:pt>
                <c:pt idx="4">
                  <c:v>4</c:v>
                </c:pt>
                <c:pt idx="5">
                  <c:v>12.75</c:v>
                </c:pt>
                <c:pt idx="6">
                  <c:v>14.75</c:v>
                </c:pt>
                <c:pt idx="7">
                  <c:v>15</c:v>
                </c:pt>
                <c:pt idx="8">
                  <c:v>19.75</c:v>
                </c:pt>
                <c:pt idx="9">
                  <c:v>17.5</c:v>
                </c:pt>
                <c:pt idx="10">
                  <c:v>13.5</c:v>
                </c:pt>
                <c:pt idx="11">
                  <c:v>13.25</c:v>
                </c:pt>
                <c:pt idx="12">
                  <c:v>15.75</c:v>
                </c:pt>
                <c:pt idx="13">
                  <c:v>9.5</c:v>
                </c:pt>
                <c:pt idx="14">
                  <c:v>13</c:v>
                </c:pt>
                <c:pt idx="15">
                  <c:v>28</c:v>
                </c:pt>
                <c:pt idx="16">
                  <c:v>19.25</c:v>
                </c:pt>
                <c:pt idx="17">
                  <c:v>10.5</c:v>
                </c:pt>
                <c:pt idx="18">
                  <c:v>16.25</c:v>
                </c:pt>
                <c:pt idx="19">
                  <c:v>28.25</c:v>
                </c:pt>
                <c:pt idx="20">
                  <c:v>22.5</c:v>
                </c:pt>
                <c:pt idx="21">
                  <c:v>22.25</c:v>
                </c:pt>
                <c:pt idx="22">
                  <c:v>20.75</c:v>
                </c:pt>
                <c:pt idx="23">
                  <c:v>11</c:v>
                </c:pt>
                <c:pt idx="24">
                  <c:v>26.25</c:v>
                </c:pt>
                <c:pt idx="25">
                  <c:v>15.25</c:v>
                </c:pt>
                <c:pt idx="26">
                  <c:v>20.75</c:v>
                </c:pt>
                <c:pt idx="27">
                  <c:v>50.25</c:v>
                </c:pt>
                <c:pt idx="28">
                  <c:v>12.25</c:v>
                </c:pt>
                <c:pt idx="29">
                  <c:v>35.5</c:v>
                </c:pt>
                <c:pt idx="30">
                  <c:v>15</c:v>
                </c:pt>
                <c:pt idx="31">
                  <c:v>19.5</c:v>
                </c:pt>
                <c:pt idx="32">
                  <c:v>20.5</c:v>
                </c:pt>
                <c:pt idx="33">
                  <c:v>22.5</c:v>
                </c:pt>
                <c:pt idx="34">
                  <c:v>13.5</c:v>
                </c:pt>
                <c:pt idx="35">
                  <c:v>49.5</c:v>
                </c:pt>
                <c:pt idx="36">
                  <c:v>47</c:v>
                </c:pt>
                <c:pt idx="37">
                  <c:v>21</c:v>
                </c:pt>
                <c:pt idx="38">
                  <c:v>22.25</c:v>
                </c:pt>
                <c:pt idx="39">
                  <c:v>7.25</c:v>
                </c:pt>
                <c:pt idx="40">
                  <c:v>39.5</c:v>
                </c:pt>
                <c:pt idx="41">
                  <c:v>32.5</c:v>
                </c:pt>
                <c:pt idx="42">
                  <c:v>61.5</c:v>
                </c:pt>
                <c:pt idx="43">
                  <c:v>39</c:v>
                </c:pt>
                <c:pt idx="44">
                  <c:v>16.5</c:v>
                </c:pt>
                <c:pt idx="45">
                  <c:v>41.5</c:v>
                </c:pt>
                <c:pt idx="46">
                  <c:v>11.75</c:v>
                </c:pt>
                <c:pt idx="47">
                  <c:v>23.5</c:v>
                </c:pt>
                <c:pt idx="48">
                  <c:v>37</c:v>
                </c:pt>
                <c:pt idx="49">
                  <c:v>19.25</c:v>
                </c:pt>
                <c:pt idx="50">
                  <c:v>17.5</c:v>
                </c:pt>
                <c:pt idx="51">
                  <c:v>7</c:v>
                </c:pt>
                <c:pt idx="52">
                  <c:v>30.25</c:v>
                </c:pt>
                <c:pt idx="53">
                  <c:v>4</c:v>
                </c:pt>
                <c:pt idx="54">
                  <c:v>3.25</c:v>
                </c:pt>
                <c:pt idx="55">
                  <c:v>36.5</c:v>
                </c:pt>
                <c:pt idx="56">
                  <c:v>0</c:v>
                </c:pt>
                <c:pt idx="57">
                  <c:v>26.5</c:v>
                </c:pt>
                <c:pt idx="58">
                  <c:v>24</c:v>
                </c:pt>
                <c:pt idx="59">
                  <c:v>18.5</c:v>
                </c:pt>
                <c:pt idx="60">
                  <c:v>7</c:v>
                </c:pt>
                <c:pt idx="61">
                  <c:v>13.75</c:v>
                </c:pt>
                <c:pt idx="62">
                  <c:v>4</c:v>
                </c:pt>
                <c:pt idx="63">
                  <c:v>0</c:v>
                </c:pt>
                <c:pt idx="64">
                  <c:v>30.5</c:v>
                </c:pt>
                <c:pt idx="65">
                  <c:v>36.75</c:v>
                </c:pt>
                <c:pt idx="66">
                  <c:v>13.5</c:v>
                </c:pt>
                <c:pt idx="67">
                  <c:v>7.5</c:v>
                </c:pt>
                <c:pt idx="68">
                  <c:v>9.25</c:v>
                </c:pt>
                <c:pt idx="69">
                  <c:v>7.75</c:v>
                </c:pt>
                <c:pt idx="70">
                  <c:v>19.25</c:v>
                </c:pt>
                <c:pt idx="71">
                  <c:v>11.75</c:v>
                </c:pt>
                <c:pt idx="72">
                  <c:v>13.25</c:v>
                </c:pt>
                <c:pt idx="73">
                  <c:v>23</c:v>
                </c:pt>
                <c:pt idx="74">
                  <c:v>1.5</c:v>
                </c:pt>
                <c:pt idx="75">
                  <c:v>55</c:v>
                </c:pt>
                <c:pt idx="76">
                  <c:v>13.25</c:v>
                </c:pt>
                <c:pt idx="77">
                  <c:v>12.25</c:v>
                </c:pt>
                <c:pt idx="78">
                  <c:v>13</c:v>
                </c:pt>
                <c:pt idx="79">
                  <c:v>9.5</c:v>
                </c:pt>
                <c:pt idx="80">
                  <c:v>3</c:v>
                </c:pt>
                <c:pt idx="81">
                  <c:v>27</c:v>
                </c:pt>
                <c:pt idx="82">
                  <c:v>50.25</c:v>
                </c:pt>
                <c:pt idx="83">
                  <c:v>11.75</c:v>
                </c:pt>
                <c:pt idx="84">
                  <c:v>26.75</c:v>
                </c:pt>
                <c:pt idx="85">
                  <c:v>30.5</c:v>
                </c:pt>
                <c:pt idx="86">
                  <c:v>15</c:v>
                </c:pt>
                <c:pt idx="87">
                  <c:v>14.75</c:v>
                </c:pt>
                <c:pt idx="88">
                  <c:v>5.5</c:v>
                </c:pt>
                <c:pt idx="89">
                  <c:v>14</c:v>
                </c:pt>
                <c:pt idx="90">
                  <c:v>15.75</c:v>
                </c:pt>
                <c:pt idx="91">
                  <c:v>14.25</c:v>
                </c:pt>
                <c:pt idx="92">
                  <c:v>24</c:v>
                </c:pt>
                <c:pt idx="93">
                  <c:v>27.25</c:v>
                </c:pt>
                <c:pt idx="94">
                  <c:v>13.75</c:v>
                </c:pt>
                <c:pt idx="95">
                  <c:v>5.75</c:v>
                </c:pt>
                <c:pt idx="96">
                  <c:v>28</c:v>
                </c:pt>
                <c:pt idx="97">
                  <c:v>28.75</c:v>
                </c:pt>
                <c:pt idx="98">
                  <c:v>21.5</c:v>
                </c:pt>
                <c:pt idx="99">
                  <c:v>59.5</c:v>
                </c:pt>
                <c:pt idx="100">
                  <c:v>36.25</c:v>
                </c:pt>
                <c:pt idx="101">
                  <c:v>22.75</c:v>
                </c:pt>
                <c:pt idx="102">
                  <c:v>18</c:v>
                </c:pt>
                <c:pt idx="103">
                  <c:v>31.5</c:v>
                </c:pt>
                <c:pt idx="104">
                  <c:v>46.75</c:v>
                </c:pt>
                <c:pt idx="105">
                  <c:v>12.75</c:v>
                </c:pt>
                <c:pt idx="106">
                  <c:v>21</c:v>
                </c:pt>
                <c:pt idx="107">
                  <c:v>30.25</c:v>
                </c:pt>
                <c:pt idx="108">
                  <c:v>22</c:v>
                </c:pt>
                <c:pt idx="109">
                  <c:v>18.25</c:v>
                </c:pt>
                <c:pt idx="110">
                  <c:v>47.5</c:v>
                </c:pt>
                <c:pt idx="111">
                  <c:v>10.75</c:v>
                </c:pt>
                <c:pt idx="112">
                  <c:v>37.25</c:v>
                </c:pt>
                <c:pt idx="113">
                  <c:v>43</c:v>
                </c:pt>
                <c:pt idx="114">
                  <c:v>27.25</c:v>
                </c:pt>
                <c:pt idx="115">
                  <c:v>41.75</c:v>
                </c:pt>
                <c:pt idx="116">
                  <c:v>36.25</c:v>
                </c:pt>
                <c:pt idx="117">
                  <c:v>11.75</c:v>
                </c:pt>
                <c:pt idx="118">
                  <c:v>40</c:v>
                </c:pt>
                <c:pt idx="119">
                  <c:v>6.75</c:v>
                </c:pt>
                <c:pt idx="120">
                  <c:v>28.75</c:v>
                </c:pt>
                <c:pt idx="121">
                  <c:v>6.25</c:v>
                </c:pt>
                <c:pt idx="122">
                  <c:v>10</c:v>
                </c:pt>
                <c:pt idx="123">
                  <c:v>14.25</c:v>
                </c:pt>
                <c:pt idx="124">
                  <c:v>20.5</c:v>
                </c:pt>
                <c:pt idx="125">
                  <c:v>25.5</c:v>
                </c:pt>
                <c:pt idx="126">
                  <c:v>6.75</c:v>
                </c:pt>
                <c:pt idx="127">
                  <c:v>13.5</c:v>
                </c:pt>
                <c:pt idx="128">
                  <c:v>21.75</c:v>
                </c:pt>
                <c:pt idx="129">
                  <c:v>38.25</c:v>
                </c:pt>
                <c:pt idx="130">
                  <c:v>22.5</c:v>
                </c:pt>
                <c:pt idx="131">
                  <c:v>5.75</c:v>
                </c:pt>
                <c:pt idx="132">
                  <c:v>3.5</c:v>
                </c:pt>
                <c:pt idx="133">
                  <c:v>18.25</c:v>
                </c:pt>
                <c:pt idx="134">
                  <c:v>21.25</c:v>
                </c:pt>
                <c:pt idx="135">
                  <c:v>10.5</c:v>
                </c:pt>
                <c:pt idx="136">
                  <c:v>5</c:v>
                </c:pt>
                <c:pt idx="137">
                  <c:v>21.25</c:v>
                </c:pt>
                <c:pt idx="138">
                  <c:v>31.75</c:v>
                </c:pt>
                <c:pt idx="139">
                  <c:v>26.75</c:v>
                </c:pt>
                <c:pt idx="140">
                  <c:v>8.25</c:v>
                </c:pt>
                <c:pt idx="141">
                  <c:v>16</c:v>
                </c:pt>
                <c:pt idx="142">
                  <c:v>9.5</c:v>
                </c:pt>
                <c:pt idx="143">
                  <c:v>7.25</c:v>
                </c:pt>
                <c:pt idx="144">
                  <c:v>61.75</c:v>
                </c:pt>
                <c:pt idx="145">
                  <c:v>45</c:v>
                </c:pt>
                <c:pt idx="146">
                  <c:v>9.5</c:v>
                </c:pt>
                <c:pt idx="147">
                  <c:v>48.5</c:v>
                </c:pt>
                <c:pt idx="148">
                  <c:v>41</c:v>
                </c:pt>
                <c:pt idx="149">
                  <c:v>32.75</c:v>
                </c:pt>
                <c:pt idx="150">
                  <c:v>25.5</c:v>
                </c:pt>
                <c:pt idx="151">
                  <c:v>10.75</c:v>
                </c:pt>
                <c:pt idx="152">
                  <c:v>32.75</c:v>
                </c:pt>
                <c:pt idx="153">
                  <c:v>45.5</c:v>
                </c:pt>
                <c:pt idx="154">
                  <c:v>49.75</c:v>
                </c:pt>
                <c:pt idx="155">
                  <c:v>21.25</c:v>
                </c:pt>
                <c:pt idx="156">
                  <c:v>12.25</c:v>
                </c:pt>
                <c:pt idx="157">
                  <c:v>30.5</c:v>
                </c:pt>
                <c:pt idx="158">
                  <c:v>12</c:v>
                </c:pt>
                <c:pt idx="159">
                  <c:v>38.5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773568"/>
        <c:axId val="65775104"/>
      </c:lineChart>
      <c:catAx>
        <c:axId val="65773568"/>
        <c:scaling>
          <c:orientation val="minMax"/>
        </c:scaling>
        <c:delete val="0"/>
        <c:axPos val="b"/>
        <c:numFmt formatCode="0;[Red]0" sourceLinked="1"/>
        <c:majorTickMark val="out"/>
        <c:minorTickMark val="none"/>
        <c:tickLblPos val="nextTo"/>
        <c:crossAx val="65775104"/>
        <c:crosses val="autoZero"/>
        <c:auto val="1"/>
        <c:lblAlgn val="ctr"/>
        <c:lblOffset val="100"/>
        <c:noMultiLvlLbl val="0"/>
      </c:catAx>
      <c:valAx>
        <c:axId val="65775104"/>
        <c:scaling>
          <c:orientation val="minMax"/>
        </c:scaling>
        <c:delete val="0"/>
        <c:axPos val="l"/>
        <c:majorGridlines/>
        <c:numFmt formatCode="0.00;[Red]0.00" sourceLinked="1"/>
        <c:majorTickMark val="out"/>
        <c:minorTickMark val="none"/>
        <c:tickLblPos val="nextTo"/>
        <c:crossAx val="65773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Annual hurricane days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Manaus low </a:t>
            </a:r>
            <a:r>
              <a:rPr lang="en-US" dirty="0"/>
              <a:t>water </a:t>
            </a:r>
            <a:r>
              <a:rPr lang="en-US" dirty="0" smtClean="0"/>
              <a:t>marks (1903-2010)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4892579089092687E-2"/>
          <c:y val="9.4533245743981476E-2"/>
          <c:w val="0.884286778476297"/>
          <c:h val="0.85028428675331269"/>
        </c:manualLayout>
      </c:layout>
      <c:scatterChart>
        <c:scatterStyle val="lineMarker"/>
        <c:varyColors val="0"/>
        <c:ser>
          <c:idx val="0"/>
          <c:order val="0"/>
          <c:tx>
            <c:v>Hd (vertical) vs Manaus Minimo (horizontal)</c:v>
          </c:tx>
          <c:spPr>
            <a:ln w="28575">
              <a:noFill/>
            </a:ln>
          </c:spPr>
          <c:dPt>
            <c:idx val="21"/>
            <c:marker>
              <c:spPr>
                <a:solidFill>
                  <a:schemeClr val="accent2">
                    <a:lumMod val="60000"/>
                    <a:lumOff val="40000"/>
                  </a:schemeClr>
                </a:solidFill>
              </c:spPr>
            </c:marker>
            <c:bubble3D val="0"/>
          </c:dPt>
          <c:xVal>
            <c:numRef>
              <c:f>Sheet1!$E$56:$E$161</c:f>
              <c:numCache>
                <c:formatCode>0.00;[Red]0.00</c:formatCode>
                <c:ptCount val="106"/>
                <c:pt idx="0">
                  <c:v>17.52</c:v>
                </c:pt>
                <c:pt idx="1">
                  <c:v>14.2</c:v>
                </c:pt>
                <c:pt idx="2">
                  <c:v>16.439999999999987</c:v>
                </c:pt>
                <c:pt idx="3">
                  <c:v>18.09</c:v>
                </c:pt>
                <c:pt idx="4">
                  <c:v>15.04</c:v>
                </c:pt>
                <c:pt idx="5">
                  <c:v>18.39</c:v>
                </c:pt>
                <c:pt idx="6">
                  <c:v>16.079999999999988</c:v>
                </c:pt>
                <c:pt idx="7">
                  <c:v>19.420000000000002</c:v>
                </c:pt>
                <c:pt idx="8">
                  <c:v>21.24</c:v>
                </c:pt>
                <c:pt idx="9">
                  <c:v>17.5</c:v>
                </c:pt>
                <c:pt idx="10">
                  <c:v>15.62</c:v>
                </c:pt>
                <c:pt idx="11">
                  <c:v>14.42</c:v>
                </c:pt>
                <c:pt idx="12">
                  <c:v>17.479999999999986</c:v>
                </c:pt>
                <c:pt idx="13">
                  <c:v>18.510000000000005</c:v>
                </c:pt>
                <c:pt idx="14">
                  <c:v>16.760000000000002</c:v>
                </c:pt>
                <c:pt idx="15">
                  <c:v>19.8</c:v>
                </c:pt>
                <c:pt idx="16">
                  <c:v>17.32</c:v>
                </c:pt>
                <c:pt idx="17">
                  <c:v>20.9</c:v>
                </c:pt>
                <c:pt idx="18">
                  <c:v>16.75</c:v>
                </c:pt>
                <c:pt idx="19">
                  <c:v>17.309999999999999</c:v>
                </c:pt>
                <c:pt idx="20">
                  <c:v>17.670000000000005</c:v>
                </c:pt>
                <c:pt idx="21">
                  <c:v>14.54</c:v>
                </c:pt>
                <c:pt idx="22">
                  <c:v>18.779999999999987</c:v>
                </c:pt>
                <c:pt idx="23">
                  <c:v>18.170000000000005</c:v>
                </c:pt>
                <c:pt idx="24">
                  <c:v>16.979999999999986</c:v>
                </c:pt>
                <c:pt idx="25">
                  <c:v>18.36</c:v>
                </c:pt>
                <c:pt idx="26">
                  <c:v>17.479999999999986</c:v>
                </c:pt>
                <c:pt idx="27">
                  <c:v>17.87</c:v>
                </c:pt>
                <c:pt idx="28">
                  <c:v>16.420000000000002</c:v>
                </c:pt>
                <c:pt idx="29">
                  <c:v>21.16</c:v>
                </c:pt>
                <c:pt idx="30">
                  <c:v>16.149999999999999</c:v>
                </c:pt>
                <c:pt idx="31">
                  <c:v>14.97</c:v>
                </c:pt>
                <c:pt idx="32">
                  <c:v>16.12</c:v>
                </c:pt>
                <c:pt idx="33">
                  <c:v>17.959999999999987</c:v>
                </c:pt>
                <c:pt idx="34">
                  <c:v>20.56</c:v>
                </c:pt>
                <c:pt idx="35">
                  <c:v>19.579999999999988</c:v>
                </c:pt>
                <c:pt idx="36">
                  <c:v>16.2</c:v>
                </c:pt>
                <c:pt idx="37">
                  <c:v>17.34</c:v>
                </c:pt>
                <c:pt idx="38">
                  <c:v>16.84</c:v>
                </c:pt>
                <c:pt idx="39">
                  <c:v>18.110000000000014</c:v>
                </c:pt>
                <c:pt idx="40">
                  <c:v>16.71</c:v>
                </c:pt>
                <c:pt idx="41">
                  <c:v>17.62</c:v>
                </c:pt>
                <c:pt idx="42">
                  <c:v>19.489999999999977</c:v>
                </c:pt>
                <c:pt idx="43">
                  <c:v>15.69</c:v>
                </c:pt>
                <c:pt idx="44">
                  <c:v>20.079999999999988</c:v>
                </c:pt>
                <c:pt idx="45">
                  <c:v>15.74</c:v>
                </c:pt>
                <c:pt idx="46">
                  <c:v>18.05</c:v>
                </c:pt>
                <c:pt idx="47">
                  <c:v>17.14</c:v>
                </c:pt>
                <c:pt idx="48">
                  <c:v>17.07</c:v>
                </c:pt>
                <c:pt idx="49">
                  <c:v>17.630000000000013</c:v>
                </c:pt>
                <c:pt idx="50">
                  <c:v>16.03</c:v>
                </c:pt>
                <c:pt idx="51">
                  <c:v>20.89</c:v>
                </c:pt>
                <c:pt idx="52">
                  <c:v>16.510000000000005</c:v>
                </c:pt>
                <c:pt idx="53">
                  <c:v>14.74</c:v>
                </c:pt>
                <c:pt idx="54">
                  <c:v>18.670000000000005</c:v>
                </c:pt>
                <c:pt idx="55">
                  <c:v>18.329999999999988</c:v>
                </c:pt>
                <c:pt idx="56">
                  <c:v>15.96</c:v>
                </c:pt>
                <c:pt idx="57">
                  <c:v>17.149999999999999</c:v>
                </c:pt>
                <c:pt idx="58">
                  <c:v>13.64</c:v>
                </c:pt>
                <c:pt idx="59">
                  <c:v>18.41</c:v>
                </c:pt>
                <c:pt idx="60">
                  <c:v>16</c:v>
                </c:pt>
                <c:pt idx="61">
                  <c:v>16.760000000000002</c:v>
                </c:pt>
                <c:pt idx="62">
                  <c:v>16.18</c:v>
                </c:pt>
                <c:pt idx="63">
                  <c:v>21.03</c:v>
                </c:pt>
                <c:pt idx="64">
                  <c:v>16.86</c:v>
                </c:pt>
                <c:pt idx="65">
                  <c:v>18.190000000000001</c:v>
                </c:pt>
                <c:pt idx="66">
                  <c:v>21.14</c:v>
                </c:pt>
                <c:pt idx="67">
                  <c:v>20.02</c:v>
                </c:pt>
                <c:pt idx="68">
                  <c:v>21.16</c:v>
                </c:pt>
                <c:pt idx="69">
                  <c:v>21.84</c:v>
                </c:pt>
                <c:pt idx="70">
                  <c:v>19.32</c:v>
                </c:pt>
                <c:pt idx="71">
                  <c:v>18.059999999999999</c:v>
                </c:pt>
                <c:pt idx="72">
                  <c:v>20.66</c:v>
                </c:pt>
                <c:pt idx="73">
                  <c:v>20.12</c:v>
                </c:pt>
                <c:pt idx="74">
                  <c:v>17.439999999999987</c:v>
                </c:pt>
                <c:pt idx="75">
                  <c:v>17.68</c:v>
                </c:pt>
                <c:pt idx="76">
                  <c:v>17.239999999999988</c:v>
                </c:pt>
                <c:pt idx="77">
                  <c:v>18.279999999999987</c:v>
                </c:pt>
                <c:pt idx="78">
                  <c:v>17.079999999999988</c:v>
                </c:pt>
                <c:pt idx="79">
                  <c:v>19.579999999999988</c:v>
                </c:pt>
                <c:pt idx="80">
                  <c:v>19.739999999999988</c:v>
                </c:pt>
                <c:pt idx="81">
                  <c:v>21.4</c:v>
                </c:pt>
                <c:pt idx="82">
                  <c:v>17.989999999999977</c:v>
                </c:pt>
                <c:pt idx="83">
                  <c:v>17.82</c:v>
                </c:pt>
                <c:pt idx="84">
                  <c:v>21.75</c:v>
                </c:pt>
                <c:pt idx="85">
                  <c:v>16.32</c:v>
                </c:pt>
                <c:pt idx="86">
                  <c:v>16.07</c:v>
                </c:pt>
                <c:pt idx="87">
                  <c:v>17.559999999999999</c:v>
                </c:pt>
                <c:pt idx="88">
                  <c:v>19.47</c:v>
                </c:pt>
                <c:pt idx="89">
                  <c:v>19.059999999999999</c:v>
                </c:pt>
                <c:pt idx="90">
                  <c:v>15.06</c:v>
                </c:pt>
                <c:pt idx="91">
                  <c:v>19.14</c:v>
                </c:pt>
                <c:pt idx="92">
                  <c:v>14.34</c:v>
                </c:pt>
                <c:pt idx="93">
                  <c:v>15.03</c:v>
                </c:pt>
                <c:pt idx="94">
                  <c:v>16.95</c:v>
                </c:pt>
                <c:pt idx="95">
                  <c:v>18.57</c:v>
                </c:pt>
                <c:pt idx="96">
                  <c:v>16.809999999999999</c:v>
                </c:pt>
                <c:pt idx="97">
                  <c:v>17.190000000000001</c:v>
                </c:pt>
                <c:pt idx="98">
                  <c:v>19.010000000000005</c:v>
                </c:pt>
                <c:pt idx="99">
                  <c:v>19.23</c:v>
                </c:pt>
                <c:pt idx="100">
                  <c:v>14.75</c:v>
                </c:pt>
                <c:pt idx="101">
                  <c:v>16.89</c:v>
                </c:pt>
                <c:pt idx="102">
                  <c:v>17.739999999999988</c:v>
                </c:pt>
                <c:pt idx="103">
                  <c:v>18.43</c:v>
                </c:pt>
                <c:pt idx="104">
                  <c:v>15.860000000000007</c:v>
                </c:pt>
                <c:pt idx="105">
                  <c:v>13.63</c:v>
                </c:pt>
              </c:numCache>
            </c:numRef>
          </c:xVal>
          <c:yVal>
            <c:numRef>
              <c:f>Sheet1!$B$56:$B$161</c:f>
              <c:numCache>
                <c:formatCode>0.00;[Red]0.00</c:formatCode>
                <c:ptCount val="106"/>
                <c:pt idx="0">
                  <c:v>3.25</c:v>
                </c:pt>
                <c:pt idx="1">
                  <c:v>36.5</c:v>
                </c:pt>
                <c:pt idx="2">
                  <c:v>0</c:v>
                </c:pt>
                <c:pt idx="3">
                  <c:v>26.5</c:v>
                </c:pt>
                <c:pt idx="4">
                  <c:v>24</c:v>
                </c:pt>
                <c:pt idx="5">
                  <c:v>18.5</c:v>
                </c:pt>
                <c:pt idx="6">
                  <c:v>7</c:v>
                </c:pt>
                <c:pt idx="7">
                  <c:v>13.75</c:v>
                </c:pt>
                <c:pt idx="8">
                  <c:v>4</c:v>
                </c:pt>
                <c:pt idx="9">
                  <c:v>0</c:v>
                </c:pt>
                <c:pt idx="10">
                  <c:v>30.5</c:v>
                </c:pt>
                <c:pt idx="11">
                  <c:v>36.75</c:v>
                </c:pt>
                <c:pt idx="12">
                  <c:v>13.5</c:v>
                </c:pt>
                <c:pt idx="13">
                  <c:v>7.5</c:v>
                </c:pt>
                <c:pt idx="14">
                  <c:v>9.25</c:v>
                </c:pt>
                <c:pt idx="15">
                  <c:v>7.75</c:v>
                </c:pt>
                <c:pt idx="16">
                  <c:v>19.25</c:v>
                </c:pt>
                <c:pt idx="17">
                  <c:v>11.75</c:v>
                </c:pt>
                <c:pt idx="18">
                  <c:v>13.25</c:v>
                </c:pt>
                <c:pt idx="19">
                  <c:v>23</c:v>
                </c:pt>
                <c:pt idx="20">
                  <c:v>1.5</c:v>
                </c:pt>
                <c:pt idx="21">
                  <c:v>55</c:v>
                </c:pt>
                <c:pt idx="22">
                  <c:v>13.25</c:v>
                </c:pt>
                <c:pt idx="23">
                  <c:v>12.25</c:v>
                </c:pt>
                <c:pt idx="24">
                  <c:v>13</c:v>
                </c:pt>
                <c:pt idx="25">
                  <c:v>9.5</c:v>
                </c:pt>
                <c:pt idx="26">
                  <c:v>3</c:v>
                </c:pt>
                <c:pt idx="27">
                  <c:v>27</c:v>
                </c:pt>
                <c:pt idx="28">
                  <c:v>50.25</c:v>
                </c:pt>
                <c:pt idx="29">
                  <c:v>11.75</c:v>
                </c:pt>
                <c:pt idx="30">
                  <c:v>26.75</c:v>
                </c:pt>
                <c:pt idx="31">
                  <c:v>30.5</c:v>
                </c:pt>
                <c:pt idx="32">
                  <c:v>15</c:v>
                </c:pt>
                <c:pt idx="33">
                  <c:v>14.75</c:v>
                </c:pt>
                <c:pt idx="34">
                  <c:v>5.5</c:v>
                </c:pt>
                <c:pt idx="35">
                  <c:v>14</c:v>
                </c:pt>
                <c:pt idx="36">
                  <c:v>15.75</c:v>
                </c:pt>
                <c:pt idx="37">
                  <c:v>14.25</c:v>
                </c:pt>
                <c:pt idx="38">
                  <c:v>24</c:v>
                </c:pt>
                <c:pt idx="39">
                  <c:v>27.25</c:v>
                </c:pt>
                <c:pt idx="40">
                  <c:v>13.75</c:v>
                </c:pt>
                <c:pt idx="41">
                  <c:v>5.75</c:v>
                </c:pt>
                <c:pt idx="42">
                  <c:v>28</c:v>
                </c:pt>
                <c:pt idx="43">
                  <c:v>28.75</c:v>
                </c:pt>
                <c:pt idx="44">
                  <c:v>21.5</c:v>
                </c:pt>
                <c:pt idx="45">
                  <c:v>59.5</c:v>
                </c:pt>
                <c:pt idx="46">
                  <c:v>36.25</c:v>
                </c:pt>
                <c:pt idx="47">
                  <c:v>22.75</c:v>
                </c:pt>
                <c:pt idx="48">
                  <c:v>18</c:v>
                </c:pt>
                <c:pt idx="49">
                  <c:v>31.5</c:v>
                </c:pt>
                <c:pt idx="50">
                  <c:v>46.75</c:v>
                </c:pt>
                <c:pt idx="51">
                  <c:v>12.75</c:v>
                </c:pt>
                <c:pt idx="52">
                  <c:v>21</c:v>
                </c:pt>
                <c:pt idx="53">
                  <c:v>30.25</c:v>
                </c:pt>
                <c:pt idx="54">
                  <c:v>22</c:v>
                </c:pt>
                <c:pt idx="55">
                  <c:v>18.25</c:v>
                </c:pt>
                <c:pt idx="56">
                  <c:v>47.5</c:v>
                </c:pt>
                <c:pt idx="57">
                  <c:v>10.75</c:v>
                </c:pt>
                <c:pt idx="58">
                  <c:v>37.25</c:v>
                </c:pt>
                <c:pt idx="59">
                  <c:v>43</c:v>
                </c:pt>
                <c:pt idx="60">
                  <c:v>27.25</c:v>
                </c:pt>
                <c:pt idx="61">
                  <c:v>41.75</c:v>
                </c:pt>
                <c:pt idx="62">
                  <c:v>36.25</c:v>
                </c:pt>
                <c:pt idx="63">
                  <c:v>11.75</c:v>
                </c:pt>
                <c:pt idx="64">
                  <c:v>40</c:v>
                </c:pt>
                <c:pt idx="65">
                  <c:v>6.75</c:v>
                </c:pt>
                <c:pt idx="66">
                  <c:v>28.75</c:v>
                </c:pt>
                <c:pt idx="67">
                  <c:v>6.25</c:v>
                </c:pt>
                <c:pt idx="68">
                  <c:v>10</c:v>
                </c:pt>
                <c:pt idx="69">
                  <c:v>14.25</c:v>
                </c:pt>
                <c:pt idx="70">
                  <c:v>20.5</c:v>
                </c:pt>
                <c:pt idx="71">
                  <c:v>25.5</c:v>
                </c:pt>
                <c:pt idx="72">
                  <c:v>6.75</c:v>
                </c:pt>
                <c:pt idx="73">
                  <c:v>13.5</c:v>
                </c:pt>
                <c:pt idx="74">
                  <c:v>21.75</c:v>
                </c:pt>
                <c:pt idx="75">
                  <c:v>38.25</c:v>
                </c:pt>
                <c:pt idx="76">
                  <c:v>22.5</c:v>
                </c:pt>
                <c:pt idx="77">
                  <c:v>5.75</c:v>
                </c:pt>
                <c:pt idx="78">
                  <c:v>3.5</c:v>
                </c:pt>
                <c:pt idx="79">
                  <c:v>18.25</c:v>
                </c:pt>
                <c:pt idx="80">
                  <c:v>21.25</c:v>
                </c:pt>
                <c:pt idx="81">
                  <c:v>10.5</c:v>
                </c:pt>
                <c:pt idx="82">
                  <c:v>5</c:v>
                </c:pt>
                <c:pt idx="83">
                  <c:v>21.25</c:v>
                </c:pt>
                <c:pt idx="84">
                  <c:v>31.75</c:v>
                </c:pt>
                <c:pt idx="85">
                  <c:v>26.75</c:v>
                </c:pt>
                <c:pt idx="86">
                  <c:v>8.25</c:v>
                </c:pt>
                <c:pt idx="87">
                  <c:v>16</c:v>
                </c:pt>
                <c:pt idx="88">
                  <c:v>9.5</c:v>
                </c:pt>
                <c:pt idx="89">
                  <c:v>7.25</c:v>
                </c:pt>
                <c:pt idx="90">
                  <c:v>61.75</c:v>
                </c:pt>
                <c:pt idx="91">
                  <c:v>45</c:v>
                </c:pt>
                <c:pt idx="92">
                  <c:v>9.5</c:v>
                </c:pt>
                <c:pt idx="93">
                  <c:v>48.5</c:v>
                </c:pt>
                <c:pt idx="94">
                  <c:v>41</c:v>
                </c:pt>
                <c:pt idx="95">
                  <c:v>32.75</c:v>
                </c:pt>
                <c:pt idx="96">
                  <c:v>25.5</c:v>
                </c:pt>
                <c:pt idx="97">
                  <c:v>10.75</c:v>
                </c:pt>
                <c:pt idx="98">
                  <c:v>32.75</c:v>
                </c:pt>
                <c:pt idx="99">
                  <c:v>45.5</c:v>
                </c:pt>
                <c:pt idx="100">
                  <c:v>49.75</c:v>
                </c:pt>
                <c:pt idx="101">
                  <c:v>21.25</c:v>
                </c:pt>
                <c:pt idx="102">
                  <c:v>12.25</c:v>
                </c:pt>
                <c:pt idx="103">
                  <c:v>30.5</c:v>
                </c:pt>
                <c:pt idx="104">
                  <c:v>12</c:v>
                </c:pt>
                <c:pt idx="105">
                  <c:v>38.5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46400"/>
        <c:axId val="66647936"/>
      </c:scatterChart>
      <c:valAx>
        <c:axId val="66646400"/>
        <c:scaling>
          <c:orientation val="minMax"/>
          <c:max val="24"/>
          <c:min val="12"/>
        </c:scaling>
        <c:delete val="0"/>
        <c:axPos val="b"/>
        <c:numFmt formatCode="0;[Red]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66647936"/>
        <c:crosses val="autoZero"/>
        <c:crossBetween val="midCat"/>
      </c:valAx>
      <c:valAx>
        <c:axId val="666479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Annual hurricane days</a:t>
                </a:r>
              </a:p>
            </c:rich>
          </c:tx>
          <c:layout/>
          <c:overlay val="0"/>
        </c:title>
        <c:numFmt formatCode="0;[Red]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66646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Annual hurricane days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Manaus </a:t>
            </a:r>
            <a:r>
              <a:rPr lang="en-US" baseline="0" dirty="0" smtClean="0"/>
              <a:t>high  </a:t>
            </a:r>
            <a:r>
              <a:rPr lang="en-US" baseline="0" dirty="0"/>
              <a:t>water </a:t>
            </a:r>
            <a:r>
              <a:rPr lang="en-US" baseline="0" dirty="0" smtClean="0"/>
              <a:t>marks (1903-2010)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9690231028813901E-2"/>
          <c:y val="8.5136294237730087E-2"/>
          <c:w val="0.88015416342187991"/>
          <c:h val="0.83756334379771036"/>
        </c:manualLayout>
      </c:layout>
      <c:scatterChart>
        <c:scatterStyle val="lineMarker"/>
        <c:varyColors val="0"/>
        <c:ser>
          <c:idx val="0"/>
          <c:order val="0"/>
          <c:tx>
            <c:v>Hd (vertical) vs Manaus Maximo (horizontal)</c:v>
          </c:tx>
          <c:spPr>
            <a:ln w="28575">
              <a:noFill/>
            </a:ln>
          </c:spPr>
          <c:dPt>
            <c:idx val="21"/>
            <c:marker>
              <c:spPr>
                <a:solidFill>
                  <a:schemeClr val="accent2">
                    <a:lumMod val="60000"/>
                    <a:lumOff val="40000"/>
                  </a:schemeClr>
                </a:solidFill>
              </c:spPr>
            </c:marker>
            <c:bubble3D val="0"/>
          </c:dPt>
          <c:xVal>
            <c:numRef>
              <c:f>Sheet1!$D$56:$D$161</c:f>
              <c:numCache>
                <c:formatCode>0.00;[Red]0.00</c:formatCode>
                <c:ptCount val="106"/>
                <c:pt idx="0">
                  <c:v>26.07</c:v>
                </c:pt>
                <c:pt idx="1">
                  <c:v>26.01</c:v>
                </c:pt>
                <c:pt idx="2">
                  <c:v>27.19</c:v>
                </c:pt>
                <c:pt idx="3">
                  <c:v>28.919999999999987</c:v>
                </c:pt>
                <c:pt idx="4">
                  <c:v>29.17</c:v>
                </c:pt>
                <c:pt idx="5">
                  <c:v>27.810000000000013</c:v>
                </c:pt>
                <c:pt idx="6">
                  <c:v>27.57</c:v>
                </c:pt>
                <c:pt idx="7">
                  <c:v>24.87</c:v>
                </c:pt>
                <c:pt idx="8">
                  <c:v>28.5</c:v>
                </c:pt>
                <c:pt idx="9">
                  <c:v>28.439999999999987</c:v>
                </c:pt>
                <c:pt idx="10">
                  <c:v>27.73</c:v>
                </c:pt>
                <c:pt idx="11">
                  <c:v>26.630000000000013</c:v>
                </c:pt>
                <c:pt idx="12">
                  <c:v>26.77</c:v>
                </c:pt>
                <c:pt idx="13">
                  <c:v>28.74</c:v>
                </c:pt>
                <c:pt idx="14">
                  <c:v>26.36</c:v>
                </c:pt>
                <c:pt idx="15">
                  <c:v>28.57</c:v>
                </c:pt>
                <c:pt idx="16">
                  <c:v>28.97</c:v>
                </c:pt>
                <c:pt idx="17">
                  <c:v>29.35</c:v>
                </c:pt>
                <c:pt idx="18">
                  <c:v>28.19</c:v>
                </c:pt>
                <c:pt idx="19">
                  <c:v>26.09</c:v>
                </c:pt>
                <c:pt idx="20">
                  <c:v>28.43</c:v>
                </c:pt>
                <c:pt idx="21">
                  <c:v>21.77</c:v>
                </c:pt>
                <c:pt idx="22">
                  <c:v>27.56</c:v>
                </c:pt>
                <c:pt idx="23">
                  <c:v>28.49</c:v>
                </c:pt>
                <c:pt idx="24">
                  <c:v>28.14</c:v>
                </c:pt>
                <c:pt idx="25">
                  <c:v>27.69</c:v>
                </c:pt>
                <c:pt idx="26">
                  <c:v>26.66</c:v>
                </c:pt>
                <c:pt idx="27">
                  <c:v>27.759999999999987</c:v>
                </c:pt>
                <c:pt idx="28">
                  <c:v>28.12</c:v>
                </c:pt>
                <c:pt idx="29">
                  <c:v>27.64</c:v>
                </c:pt>
                <c:pt idx="30">
                  <c:v>27.67</c:v>
                </c:pt>
                <c:pt idx="31">
                  <c:v>26.64</c:v>
                </c:pt>
                <c:pt idx="32">
                  <c:v>26.91</c:v>
                </c:pt>
                <c:pt idx="33">
                  <c:v>27.919999999999987</c:v>
                </c:pt>
                <c:pt idx="34">
                  <c:v>28.04</c:v>
                </c:pt>
                <c:pt idx="35">
                  <c:v>26.77</c:v>
                </c:pt>
                <c:pt idx="36">
                  <c:v>27.09</c:v>
                </c:pt>
                <c:pt idx="37">
                  <c:v>27.630000000000013</c:v>
                </c:pt>
                <c:pt idx="38">
                  <c:v>28.18</c:v>
                </c:pt>
                <c:pt idx="39">
                  <c:v>28.79</c:v>
                </c:pt>
                <c:pt idx="40">
                  <c:v>27.03</c:v>
                </c:pt>
                <c:pt idx="41">
                  <c:v>27.979999999999986</c:v>
                </c:pt>
                <c:pt idx="42">
                  <c:v>26.75</c:v>
                </c:pt>
                <c:pt idx="43">
                  <c:v>27.51</c:v>
                </c:pt>
                <c:pt idx="44">
                  <c:v>28.32</c:v>
                </c:pt>
                <c:pt idx="45">
                  <c:v>28.25</c:v>
                </c:pt>
                <c:pt idx="46">
                  <c:v>28.47</c:v>
                </c:pt>
                <c:pt idx="47">
                  <c:v>27.58</c:v>
                </c:pt>
                <c:pt idx="48">
                  <c:v>29.69</c:v>
                </c:pt>
                <c:pt idx="49">
                  <c:v>28.49</c:v>
                </c:pt>
                <c:pt idx="50">
                  <c:v>28.53</c:v>
                </c:pt>
                <c:pt idx="51">
                  <c:v>27.650000000000013</c:v>
                </c:pt>
                <c:pt idx="52">
                  <c:v>27.330000000000005</c:v>
                </c:pt>
                <c:pt idx="53">
                  <c:v>27.58</c:v>
                </c:pt>
                <c:pt idx="54">
                  <c:v>27.71</c:v>
                </c:pt>
                <c:pt idx="55">
                  <c:v>27.55</c:v>
                </c:pt>
                <c:pt idx="56">
                  <c:v>27.130000000000013</c:v>
                </c:pt>
                <c:pt idx="57">
                  <c:v>28.330000000000005</c:v>
                </c:pt>
                <c:pt idx="58">
                  <c:v>27.310000000000013</c:v>
                </c:pt>
                <c:pt idx="59">
                  <c:v>25.91</c:v>
                </c:pt>
                <c:pt idx="60">
                  <c:v>26.58</c:v>
                </c:pt>
                <c:pt idx="61">
                  <c:v>26.41</c:v>
                </c:pt>
                <c:pt idx="62">
                  <c:v>27.91</c:v>
                </c:pt>
                <c:pt idx="63">
                  <c:v>27.130000000000013</c:v>
                </c:pt>
                <c:pt idx="64">
                  <c:v>27.4</c:v>
                </c:pt>
                <c:pt idx="65">
                  <c:v>28.310000000000013</c:v>
                </c:pt>
                <c:pt idx="66">
                  <c:v>29.12</c:v>
                </c:pt>
                <c:pt idx="67">
                  <c:v>28.7</c:v>
                </c:pt>
                <c:pt idx="68">
                  <c:v>28.57</c:v>
                </c:pt>
                <c:pt idx="69">
                  <c:v>28.459999999999987</c:v>
                </c:pt>
                <c:pt idx="70">
                  <c:v>29.110000000000014</c:v>
                </c:pt>
                <c:pt idx="71">
                  <c:v>29.610000000000014</c:v>
                </c:pt>
                <c:pt idx="72">
                  <c:v>28.45</c:v>
                </c:pt>
                <c:pt idx="73">
                  <c:v>28.110000000000014</c:v>
                </c:pt>
                <c:pt idx="74">
                  <c:v>28.23</c:v>
                </c:pt>
                <c:pt idx="75">
                  <c:v>26</c:v>
                </c:pt>
                <c:pt idx="76">
                  <c:v>26.85</c:v>
                </c:pt>
                <c:pt idx="77">
                  <c:v>28.97</c:v>
                </c:pt>
                <c:pt idx="78">
                  <c:v>26.52</c:v>
                </c:pt>
                <c:pt idx="79">
                  <c:v>28.03</c:v>
                </c:pt>
                <c:pt idx="80">
                  <c:v>26.27</c:v>
                </c:pt>
                <c:pt idx="81">
                  <c:v>28.14</c:v>
                </c:pt>
                <c:pt idx="82">
                  <c:v>27.91</c:v>
                </c:pt>
                <c:pt idx="83">
                  <c:v>27.779999999999987</c:v>
                </c:pt>
                <c:pt idx="84">
                  <c:v>29.419999999999987</c:v>
                </c:pt>
                <c:pt idx="85">
                  <c:v>28.23</c:v>
                </c:pt>
                <c:pt idx="86">
                  <c:v>28.06</c:v>
                </c:pt>
                <c:pt idx="87">
                  <c:v>25.419999999999987</c:v>
                </c:pt>
                <c:pt idx="88">
                  <c:v>28.759999999999987</c:v>
                </c:pt>
                <c:pt idx="89">
                  <c:v>29.05</c:v>
                </c:pt>
                <c:pt idx="90">
                  <c:v>27.16</c:v>
                </c:pt>
                <c:pt idx="91">
                  <c:v>28.54</c:v>
                </c:pt>
                <c:pt idx="92">
                  <c:v>28.959999999999987</c:v>
                </c:pt>
                <c:pt idx="93">
                  <c:v>27.58</c:v>
                </c:pt>
                <c:pt idx="94">
                  <c:v>29.3</c:v>
                </c:pt>
                <c:pt idx="95">
                  <c:v>28.62</c:v>
                </c:pt>
                <c:pt idx="96">
                  <c:v>28.21</c:v>
                </c:pt>
                <c:pt idx="97">
                  <c:v>28.91</c:v>
                </c:pt>
                <c:pt idx="98">
                  <c:v>28.27</c:v>
                </c:pt>
                <c:pt idx="99">
                  <c:v>27.130000000000013</c:v>
                </c:pt>
                <c:pt idx="100">
                  <c:v>28.1</c:v>
                </c:pt>
                <c:pt idx="101">
                  <c:v>28.84</c:v>
                </c:pt>
                <c:pt idx="102">
                  <c:v>28.18</c:v>
                </c:pt>
                <c:pt idx="103">
                  <c:v>28.62</c:v>
                </c:pt>
                <c:pt idx="104">
                  <c:v>29.77</c:v>
                </c:pt>
                <c:pt idx="105">
                  <c:v>27.959999999999987</c:v>
                </c:pt>
              </c:numCache>
            </c:numRef>
          </c:xVal>
          <c:yVal>
            <c:numRef>
              <c:f>Sheet1!$B$56:$B$161</c:f>
              <c:numCache>
                <c:formatCode>0.00;[Red]0.00</c:formatCode>
                <c:ptCount val="106"/>
                <c:pt idx="0">
                  <c:v>3.25</c:v>
                </c:pt>
                <c:pt idx="1">
                  <c:v>36.5</c:v>
                </c:pt>
                <c:pt idx="2">
                  <c:v>0</c:v>
                </c:pt>
                <c:pt idx="3">
                  <c:v>26.5</c:v>
                </c:pt>
                <c:pt idx="4">
                  <c:v>24</c:v>
                </c:pt>
                <c:pt idx="5">
                  <c:v>18.5</c:v>
                </c:pt>
                <c:pt idx="6">
                  <c:v>7</c:v>
                </c:pt>
                <c:pt idx="7">
                  <c:v>13.75</c:v>
                </c:pt>
                <c:pt idx="8">
                  <c:v>4</c:v>
                </c:pt>
                <c:pt idx="9">
                  <c:v>0</c:v>
                </c:pt>
                <c:pt idx="10">
                  <c:v>30.5</c:v>
                </c:pt>
                <c:pt idx="11">
                  <c:v>36.75</c:v>
                </c:pt>
                <c:pt idx="12">
                  <c:v>13.5</c:v>
                </c:pt>
                <c:pt idx="13">
                  <c:v>7.5</c:v>
                </c:pt>
                <c:pt idx="14">
                  <c:v>9.25</c:v>
                </c:pt>
                <c:pt idx="15">
                  <c:v>7.75</c:v>
                </c:pt>
                <c:pt idx="16">
                  <c:v>19.25</c:v>
                </c:pt>
                <c:pt idx="17">
                  <c:v>11.75</c:v>
                </c:pt>
                <c:pt idx="18">
                  <c:v>13.25</c:v>
                </c:pt>
                <c:pt idx="19">
                  <c:v>23</c:v>
                </c:pt>
                <c:pt idx="20">
                  <c:v>1.5</c:v>
                </c:pt>
                <c:pt idx="21">
                  <c:v>55</c:v>
                </c:pt>
                <c:pt idx="22">
                  <c:v>13.25</c:v>
                </c:pt>
                <c:pt idx="23">
                  <c:v>12.25</c:v>
                </c:pt>
                <c:pt idx="24">
                  <c:v>13</c:v>
                </c:pt>
                <c:pt idx="25">
                  <c:v>9.5</c:v>
                </c:pt>
                <c:pt idx="26">
                  <c:v>3</c:v>
                </c:pt>
                <c:pt idx="27">
                  <c:v>27</c:v>
                </c:pt>
                <c:pt idx="28">
                  <c:v>50.25</c:v>
                </c:pt>
                <c:pt idx="29">
                  <c:v>11.75</c:v>
                </c:pt>
                <c:pt idx="30">
                  <c:v>26.75</c:v>
                </c:pt>
                <c:pt idx="31">
                  <c:v>30.5</c:v>
                </c:pt>
                <c:pt idx="32">
                  <c:v>15</c:v>
                </c:pt>
                <c:pt idx="33">
                  <c:v>14.75</c:v>
                </c:pt>
                <c:pt idx="34">
                  <c:v>5.5</c:v>
                </c:pt>
                <c:pt idx="35">
                  <c:v>14</c:v>
                </c:pt>
                <c:pt idx="36">
                  <c:v>15.75</c:v>
                </c:pt>
                <c:pt idx="37">
                  <c:v>14.25</c:v>
                </c:pt>
                <c:pt idx="38">
                  <c:v>24</c:v>
                </c:pt>
                <c:pt idx="39">
                  <c:v>27.25</c:v>
                </c:pt>
                <c:pt idx="40">
                  <c:v>13.75</c:v>
                </c:pt>
                <c:pt idx="41">
                  <c:v>5.75</c:v>
                </c:pt>
                <c:pt idx="42">
                  <c:v>28</c:v>
                </c:pt>
                <c:pt idx="43">
                  <c:v>28.75</c:v>
                </c:pt>
                <c:pt idx="44">
                  <c:v>21.5</c:v>
                </c:pt>
                <c:pt idx="45">
                  <c:v>59.5</c:v>
                </c:pt>
                <c:pt idx="46">
                  <c:v>36.25</c:v>
                </c:pt>
                <c:pt idx="47">
                  <c:v>22.75</c:v>
                </c:pt>
                <c:pt idx="48">
                  <c:v>18</c:v>
                </c:pt>
                <c:pt idx="49">
                  <c:v>31.5</c:v>
                </c:pt>
                <c:pt idx="50">
                  <c:v>46.75</c:v>
                </c:pt>
                <c:pt idx="51">
                  <c:v>12.75</c:v>
                </c:pt>
                <c:pt idx="52">
                  <c:v>21</c:v>
                </c:pt>
                <c:pt idx="53">
                  <c:v>30.25</c:v>
                </c:pt>
                <c:pt idx="54">
                  <c:v>22</c:v>
                </c:pt>
                <c:pt idx="55">
                  <c:v>18.25</c:v>
                </c:pt>
                <c:pt idx="56">
                  <c:v>47.5</c:v>
                </c:pt>
                <c:pt idx="57">
                  <c:v>10.75</c:v>
                </c:pt>
                <c:pt idx="58">
                  <c:v>37.25</c:v>
                </c:pt>
                <c:pt idx="59">
                  <c:v>43</c:v>
                </c:pt>
                <c:pt idx="60">
                  <c:v>27.25</c:v>
                </c:pt>
                <c:pt idx="61">
                  <c:v>41.75</c:v>
                </c:pt>
                <c:pt idx="62">
                  <c:v>36.25</c:v>
                </c:pt>
                <c:pt idx="63">
                  <c:v>11.75</c:v>
                </c:pt>
                <c:pt idx="64">
                  <c:v>40</c:v>
                </c:pt>
                <c:pt idx="65">
                  <c:v>6.75</c:v>
                </c:pt>
                <c:pt idx="66">
                  <c:v>28.75</c:v>
                </c:pt>
                <c:pt idx="67">
                  <c:v>6.25</c:v>
                </c:pt>
                <c:pt idx="68">
                  <c:v>10</c:v>
                </c:pt>
                <c:pt idx="69">
                  <c:v>14.25</c:v>
                </c:pt>
                <c:pt idx="70">
                  <c:v>20.5</c:v>
                </c:pt>
                <c:pt idx="71">
                  <c:v>25.5</c:v>
                </c:pt>
                <c:pt idx="72">
                  <c:v>6.75</c:v>
                </c:pt>
                <c:pt idx="73">
                  <c:v>13.5</c:v>
                </c:pt>
                <c:pt idx="74">
                  <c:v>21.75</c:v>
                </c:pt>
                <c:pt idx="75">
                  <c:v>38.25</c:v>
                </c:pt>
                <c:pt idx="76">
                  <c:v>22.5</c:v>
                </c:pt>
                <c:pt idx="77">
                  <c:v>5.75</c:v>
                </c:pt>
                <c:pt idx="78">
                  <c:v>3.5</c:v>
                </c:pt>
                <c:pt idx="79">
                  <c:v>18.25</c:v>
                </c:pt>
                <c:pt idx="80">
                  <c:v>21.25</c:v>
                </c:pt>
                <c:pt idx="81">
                  <c:v>10.5</c:v>
                </c:pt>
                <c:pt idx="82">
                  <c:v>5</c:v>
                </c:pt>
                <c:pt idx="83">
                  <c:v>21.25</c:v>
                </c:pt>
                <c:pt idx="84">
                  <c:v>31.75</c:v>
                </c:pt>
                <c:pt idx="85">
                  <c:v>26.75</c:v>
                </c:pt>
                <c:pt idx="86">
                  <c:v>8.25</c:v>
                </c:pt>
                <c:pt idx="87">
                  <c:v>16</c:v>
                </c:pt>
                <c:pt idx="88">
                  <c:v>9.5</c:v>
                </c:pt>
                <c:pt idx="89">
                  <c:v>7.25</c:v>
                </c:pt>
                <c:pt idx="90">
                  <c:v>61.75</c:v>
                </c:pt>
                <c:pt idx="91">
                  <c:v>45</c:v>
                </c:pt>
                <c:pt idx="92">
                  <c:v>9.5</c:v>
                </c:pt>
                <c:pt idx="93">
                  <c:v>48.5</c:v>
                </c:pt>
                <c:pt idx="94">
                  <c:v>41</c:v>
                </c:pt>
                <c:pt idx="95">
                  <c:v>32.75</c:v>
                </c:pt>
                <c:pt idx="96">
                  <c:v>25.5</c:v>
                </c:pt>
                <c:pt idx="97">
                  <c:v>10.75</c:v>
                </c:pt>
                <c:pt idx="98">
                  <c:v>32.75</c:v>
                </c:pt>
                <c:pt idx="99">
                  <c:v>45.5</c:v>
                </c:pt>
                <c:pt idx="100">
                  <c:v>49.75</c:v>
                </c:pt>
                <c:pt idx="101">
                  <c:v>21.25</c:v>
                </c:pt>
                <c:pt idx="102">
                  <c:v>12.25</c:v>
                </c:pt>
                <c:pt idx="103">
                  <c:v>30.5</c:v>
                </c:pt>
                <c:pt idx="104">
                  <c:v>12</c:v>
                </c:pt>
                <c:pt idx="105">
                  <c:v>38.5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973504"/>
        <c:axId val="67975040"/>
      </c:scatterChart>
      <c:valAx>
        <c:axId val="67973504"/>
        <c:scaling>
          <c:orientation val="minMax"/>
          <c:max val="30"/>
          <c:min val="20"/>
        </c:scaling>
        <c:delete val="0"/>
        <c:axPos val="b"/>
        <c:numFmt formatCode="0;[Red]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67975040"/>
        <c:crosses val="autoZero"/>
        <c:crossBetween val="midCat"/>
      </c:valAx>
      <c:valAx>
        <c:axId val="6797504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Annual hurricane days</a:t>
                </a:r>
              </a:p>
            </c:rich>
          </c:tx>
          <c:layout/>
          <c:overlay val="0"/>
        </c:title>
        <c:numFmt formatCode="0;[Red]0" sourceLinked="0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679735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579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7" tIns="46358" rIns="92717" bIns="4635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823" y="1"/>
            <a:ext cx="3038578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7" tIns="46358" rIns="92717" bIns="4635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938"/>
            <a:ext cx="3038579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7" tIns="46358" rIns="92717" bIns="4635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823" y="8830938"/>
            <a:ext cx="3038578" cy="4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17" tIns="46358" rIns="92717" bIns="4635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6E8499D7-038C-4247-B54D-56405F33E1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78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39F45-B7ED-44D4-B78B-83A630622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CB3B-7EC9-40D4-98BF-986FD744C1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FF2F5-1402-4CAF-8505-16A809B1D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B376-8B25-49C5-8B89-6D71D02181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C976C-96A7-41F9-9989-3AD5FD3D6C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9AB4E-6201-457A-9083-BDE5AFFE34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50ED-20A0-4D2C-88C9-47FD1700D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8DD88-FE56-42EA-A71A-A8E923E1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18FE0-E4C9-4CA9-9BF9-97E50D370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7E229-61F5-49E6-B538-22C2A19C09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BA031-E380-4F31-9C43-6916543F6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4"/>
            <a:ext cx="82296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55CCE-48D3-4720-BBAA-E6E5672BD6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641350" y="6248400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 dirty="0">
                <a:latin typeface="Arial" pitchFamily="34" charset="0"/>
              </a:rPr>
              <a:t>361678_P_</a:t>
            </a:r>
            <a:fld id="{AC1B53DE-9E0C-4AC2-9136-0672EAB5CAC6}" type="slidenum">
              <a:rPr lang="en-US" sz="800" b="1">
                <a:latin typeface="Arial" pitchFamily="34" charset="0"/>
              </a:rPr>
              <a:pPr/>
              <a:t>‹#›</a:t>
            </a:fld>
            <a:r>
              <a:rPr lang="en-US" sz="800" b="1" dirty="0">
                <a:latin typeface="Arial" pitchFamily="34" charset="0"/>
              </a:rPr>
              <a:t>Y.ppt</a:t>
            </a:r>
          </a:p>
          <a:p>
            <a:r>
              <a:rPr lang="en-US" sz="800" b="1" dirty="0">
                <a:latin typeface="Arial" pitchFamily="34" charset="0"/>
              </a:rPr>
              <a:t>Williams 06-18-02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9.e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6.e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8.emf"/><Relationship Id="rId20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5.e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32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7.emf"/><Relationship Id="rId2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Severe Amazon Droughts and </a:t>
            </a:r>
            <a:r>
              <a:rPr lang="en-US" b="1" dirty="0" err="1" smtClean="0"/>
              <a:t>Teleconnections</a:t>
            </a:r>
            <a:r>
              <a:rPr lang="en-US" b="1" dirty="0" smtClean="0"/>
              <a:t> to Atlantic Hurricanes</a:t>
            </a:r>
            <a:endParaRPr lang="en-US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09675" y="4181474"/>
            <a:ext cx="6858000" cy="9810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Earle Williams</a:t>
            </a:r>
          </a:p>
          <a:p>
            <a:r>
              <a:rPr lang="en-US" dirty="0" smtClean="0"/>
              <a:t>Parsons Laboratory</a:t>
            </a:r>
          </a:p>
          <a:p>
            <a:r>
              <a:rPr lang="en-US" dirty="0" smtClean="0"/>
              <a:t>MIT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466725"/>
            <a:ext cx="5200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Brazil-MIT Summit</a:t>
            </a:r>
          </a:p>
          <a:p>
            <a:pPr algn="ctr"/>
            <a:r>
              <a:rPr lang="en-US" dirty="0">
                <a:latin typeface="+mj-lt"/>
              </a:rPr>
              <a:t>April 14-15, 2011</a:t>
            </a:r>
          </a:p>
          <a:p>
            <a:pPr algn="ctr"/>
            <a:r>
              <a:rPr lang="en-US" dirty="0">
                <a:latin typeface="+mj-lt"/>
              </a:rPr>
              <a:t>Cambridge, MA</a:t>
            </a:r>
          </a:p>
          <a:p>
            <a:pPr algn="ctr"/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19667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361678_P_23Y.ppt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b="1" dirty="0">
                <a:latin typeface="+mj-lt"/>
              </a:rPr>
              <a:t>Rainfall Anomaly</a:t>
            </a:r>
          </a:p>
          <a:p>
            <a:pPr algn="ctr" eaLnBrk="1" hangingPunct="1"/>
            <a:r>
              <a:rPr lang="en-US" sz="3200" b="1" dirty="0">
                <a:latin typeface="+mj-lt"/>
              </a:rPr>
              <a:t>Summary for 1926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888067" y="1302067"/>
            <a:ext cx="4710853" cy="4416029"/>
            <a:chOff x="630767" y="1614487"/>
            <a:chExt cx="7874000" cy="4416029"/>
          </a:xfrm>
        </p:grpSpPr>
        <p:pic>
          <p:nvPicPr>
            <p:cNvPr id="31782" name="Picture 38" descr="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0767" y="1614487"/>
              <a:ext cx="7874000" cy="4416029"/>
            </a:xfrm>
            <a:prstGeom prst="rect">
              <a:avLst/>
            </a:prstGeom>
            <a:noFill/>
          </p:spPr>
        </p:pic>
        <p:sp>
          <p:nvSpPr>
            <p:cNvPr id="31751" name="Freeform 7"/>
            <p:cNvSpPr>
              <a:spLocks/>
            </p:cNvSpPr>
            <p:nvPr/>
          </p:nvSpPr>
          <p:spPr bwMode="auto">
            <a:xfrm>
              <a:off x="1924051" y="2508648"/>
              <a:ext cx="2973916" cy="1687115"/>
            </a:xfrm>
            <a:custGeom>
              <a:avLst/>
              <a:gdLst/>
              <a:ahLst/>
              <a:cxnLst>
                <a:cxn ang="0">
                  <a:pos x="1374" y="100"/>
                </a:cxn>
                <a:cxn ang="0">
                  <a:pos x="1335" y="10"/>
                </a:cxn>
                <a:cxn ang="0">
                  <a:pos x="1290" y="121"/>
                </a:cxn>
                <a:cxn ang="0">
                  <a:pos x="1145" y="139"/>
                </a:cxn>
                <a:cxn ang="0">
                  <a:pos x="990" y="94"/>
                </a:cxn>
                <a:cxn ang="0">
                  <a:pos x="1059" y="196"/>
                </a:cxn>
                <a:cxn ang="0">
                  <a:pos x="1091" y="229"/>
                </a:cxn>
                <a:cxn ang="0">
                  <a:pos x="977" y="211"/>
                </a:cxn>
                <a:cxn ang="0">
                  <a:pos x="876" y="152"/>
                </a:cxn>
                <a:cxn ang="0">
                  <a:pos x="834" y="185"/>
                </a:cxn>
                <a:cxn ang="0">
                  <a:pos x="756" y="178"/>
                </a:cxn>
                <a:cxn ang="0">
                  <a:pos x="594" y="236"/>
                </a:cxn>
                <a:cxn ang="0">
                  <a:pos x="522" y="259"/>
                </a:cxn>
                <a:cxn ang="0">
                  <a:pos x="474" y="211"/>
                </a:cxn>
                <a:cxn ang="0">
                  <a:pos x="408" y="238"/>
                </a:cxn>
                <a:cxn ang="0">
                  <a:pos x="317" y="178"/>
                </a:cxn>
                <a:cxn ang="0">
                  <a:pos x="200" y="232"/>
                </a:cxn>
                <a:cxn ang="0">
                  <a:pos x="149" y="337"/>
                </a:cxn>
                <a:cxn ang="0">
                  <a:pos x="90" y="377"/>
                </a:cxn>
                <a:cxn ang="0">
                  <a:pos x="60" y="458"/>
                </a:cxn>
                <a:cxn ang="0">
                  <a:pos x="32" y="574"/>
                </a:cxn>
                <a:cxn ang="0">
                  <a:pos x="32" y="661"/>
                </a:cxn>
                <a:cxn ang="0">
                  <a:pos x="3" y="707"/>
                </a:cxn>
                <a:cxn ang="0">
                  <a:pos x="15" y="788"/>
                </a:cxn>
                <a:cxn ang="0">
                  <a:pos x="92" y="821"/>
                </a:cxn>
                <a:cxn ang="0">
                  <a:pos x="168" y="994"/>
                </a:cxn>
                <a:cxn ang="0">
                  <a:pos x="206" y="1090"/>
                </a:cxn>
                <a:cxn ang="0">
                  <a:pos x="251" y="1159"/>
                </a:cxn>
                <a:cxn ang="0">
                  <a:pos x="291" y="1207"/>
                </a:cxn>
                <a:cxn ang="0">
                  <a:pos x="303" y="1270"/>
                </a:cxn>
                <a:cxn ang="0">
                  <a:pos x="390" y="1363"/>
                </a:cxn>
                <a:cxn ang="0">
                  <a:pos x="465" y="1376"/>
                </a:cxn>
                <a:cxn ang="0">
                  <a:pos x="546" y="1415"/>
                </a:cxn>
                <a:cxn ang="0">
                  <a:pos x="591" y="1393"/>
                </a:cxn>
                <a:cxn ang="0">
                  <a:pos x="585" y="1312"/>
                </a:cxn>
                <a:cxn ang="0">
                  <a:pos x="522" y="1232"/>
                </a:cxn>
                <a:cxn ang="0">
                  <a:pos x="506" y="1159"/>
                </a:cxn>
                <a:cxn ang="0">
                  <a:pos x="582" y="1115"/>
                </a:cxn>
                <a:cxn ang="0">
                  <a:pos x="731" y="1124"/>
                </a:cxn>
                <a:cxn ang="0">
                  <a:pos x="896" y="1022"/>
                </a:cxn>
                <a:cxn ang="0">
                  <a:pos x="989" y="995"/>
                </a:cxn>
                <a:cxn ang="0">
                  <a:pos x="1092" y="938"/>
                </a:cxn>
                <a:cxn ang="0">
                  <a:pos x="1124" y="872"/>
                </a:cxn>
                <a:cxn ang="0">
                  <a:pos x="1136" y="805"/>
                </a:cxn>
                <a:cxn ang="0">
                  <a:pos x="1190" y="718"/>
                </a:cxn>
                <a:cxn ang="0">
                  <a:pos x="1307" y="589"/>
                </a:cxn>
                <a:cxn ang="0">
                  <a:pos x="1262" y="452"/>
                </a:cxn>
                <a:cxn ang="0">
                  <a:pos x="1335" y="428"/>
                </a:cxn>
                <a:cxn ang="0">
                  <a:pos x="1364" y="386"/>
                </a:cxn>
                <a:cxn ang="0">
                  <a:pos x="1380" y="322"/>
                </a:cxn>
                <a:cxn ang="0">
                  <a:pos x="1368" y="244"/>
                </a:cxn>
                <a:cxn ang="0">
                  <a:pos x="1352" y="158"/>
                </a:cxn>
              </a:cxnLst>
              <a:rect l="0" t="0" r="r" b="b"/>
              <a:pathLst>
                <a:path w="1405" h="1417">
                  <a:moveTo>
                    <a:pt x="1364" y="134"/>
                  </a:moveTo>
                  <a:cubicBezTo>
                    <a:pt x="1366" y="129"/>
                    <a:pt x="1374" y="109"/>
                    <a:pt x="1374" y="100"/>
                  </a:cubicBezTo>
                  <a:cubicBezTo>
                    <a:pt x="1374" y="91"/>
                    <a:pt x="1369" y="95"/>
                    <a:pt x="1362" y="80"/>
                  </a:cubicBezTo>
                  <a:cubicBezTo>
                    <a:pt x="1355" y="65"/>
                    <a:pt x="1344" y="20"/>
                    <a:pt x="1335" y="10"/>
                  </a:cubicBezTo>
                  <a:cubicBezTo>
                    <a:pt x="1326" y="0"/>
                    <a:pt x="1315" y="2"/>
                    <a:pt x="1308" y="20"/>
                  </a:cubicBezTo>
                  <a:cubicBezTo>
                    <a:pt x="1301" y="38"/>
                    <a:pt x="1307" y="103"/>
                    <a:pt x="1290" y="121"/>
                  </a:cubicBezTo>
                  <a:cubicBezTo>
                    <a:pt x="1273" y="139"/>
                    <a:pt x="1229" y="122"/>
                    <a:pt x="1205" y="125"/>
                  </a:cubicBezTo>
                  <a:cubicBezTo>
                    <a:pt x="1181" y="128"/>
                    <a:pt x="1171" y="149"/>
                    <a:pt x="1145" y="139"/>
                  </a:cubicBezTo>
                  <a:cubicBezTo>
                    <a:pt x="1119" y="129"/>
                    <a:pt x="1076" y="74"/>
                    <a:pt x="1050" y="67"/>
                  </a:cubicBezTo>
                  <a:cubicBezTo>
                    <a:pt x="1024" y="60"/>
                    <a:pt x="996" y="77"/>
                    <a:pt x="990" y="94"/>
                  </a:cubicBezTo>
                  <a:cubicBezTo>
                    <a:pt x="984" y="111"/>
                    <a:pt x="1000" y="152"/>
                    <a:pt x="1011" y="169"/>
                  </a:cubicBezTo>
                  <a:cubicBezTo>
                    <a:pt x="1022" y="186"/>
                    <a:pt x="1041" y="191"/>
                    <a:pt x="1059" y="196"/>
                  </a:cubicBezTo>
                  <a:cubicBezTo>
                    <a:pt x="1077" y="201"/>
                    <a:pt x="1114" y="194"/>
                    <a:pt x="1119" y="199"/>
                  </a:cubicBezTo>
                  <a:cubicBezTo>
                    <a:pt x="1124" y="204"/>
                    <a:pt x="1102" y="222"/>
                    <a:pt x="1091" y="229"/>
                  </a:cubicBezTo>
                  <a:cubicBezTo>
                    <a:pt x="1080" y="236"/>
                    <a:pt x="1074" y="242"/>
                    <a:pt x="1055" y="239"/>
                  </a:cubicBezTo>
                  <a:cubicBezTo>
                    <a:pt x="1036" y="236"/>
                    <a:pt x="997" y="222"/>
                    <a:pt x="977" y="211"/>
                  </a:cubicBezTo>
                  <a:cubicBezTo>
                    <a:pt x="957" y="200"/>
                    <a:pt x="952" y="182"/>
                    <a:pt x="935" y="172"/>
                  </a:cubicBezTo>
                  <a:cubicBezTo>
                    <a:pt x="918" y="162"/>
                    <a:pt x="886" y="149"/>
                    <a:pt x="876" y="152"/>
                  </a:cubicBezTo>
                  <a:cubicBezTo>
                    <a:pt x="866" y="155"/>
                    <a:pt x="880" y="183"/>
                    <a:pt x="873" y="188"/>
                  </a:cubicBezTo>
                  <a:cubicBezTo>
                    <a:pt x="866" y="193"/>
                    <a:pt x="845" y="190"/>
                    <a:pt x="834" y="185"/>
                  </a:cubicBezTo>
                  <a:cubicBezTo>
                    <a:pt x="823" y="180"/>
                    <a:pt x="820" y="156"/>
                    <a:pt x="807" y="155"/>
                  </a:cubicBezTo>
                  <a:cubicBezTo>
                    <a:pt x="794" y="154"/>
                    <a:pt x="777" y="171"/>
                    <a:pt x="756" y="178"/>
                  </a:cubicBezTo>
                  <a:cubicBezTo>
                    <a:pt x="735" y="185"/>
                    <a:pt x="708" y="190"/>
                    <a:pt x="681" y="200"/>
                  </a:cubicBezTo>
                  <a:cubicBezTo>
                    <a:pt x="654" y="210"/>
                    <a:pt x="613" y="227"/>
                    <a:pt x="594" y="236"/>
                  </a:cubicBezTo>
                  <a:cubicBezTo>
                    <a:pt x="575" y="245"/>
                    <a:pt x="578" y="252"/>
                    <a:pt x="566" y="256"/>
                  </a:cubicBezTo>
                  <a:cubicBezTo>
                    <a:pt x="554" y="260"/>
                    <a:pt x="534" y="265"/>
                    <a:pt x="522" y="259"/>
                  </a:cubicBezTo>
                  <a:cubicBezTo>
                    <a:pt x="510" y="253"/>
                    <a:pt x="499" y="226"/>
                    <a:pt x="491" y="218"/>
                  </a:cubicBezTo>
                  <a:cubicBezTo>
                    <a:pt x="483" y="210"/>
                    <a:pt x="482" y="209"/>
                    <a:pt x="474" y="211"/>
                  </a:cubicBezTo>
                  <a:cubicBezTo>
                    <a:pt x="466" y="213"/>
                    <a:pt x="451" y="229"/>
                    <a:pt x="440" y="233"/>
                  </a:cubicBezTo>
                  <a:cubicBezTo>
                    <a:pt x="429" y="237"/>
                    <a:pt x="423" y="245"/>
                    <a:pt x="408" y="238"/>
                  </a:cubicBezTo>
                  <a:cubicBezTo>
                    <a:pt x="393" y="231"/>
                    <a:pt x="363" y="200"/>
                    <a:pt x="348" y="190"/>
                  </a:cubicBezTo>
                  <a:cubicBezTo>
                    <a:pt x="333" y="180"/>
                    <a:pt x="334" y="175"/>
                    <a:pt x="317" y="178"/>
                  </a:cubicBezTo>
                  <a:cubicBezTo>
                    <a:pt x="300" y="181"/>
                    <a:pt x="265" y="197"/>
                    <a:pt x="246" y="206"/>
                  </a:cubicBezTo>
                  <a:cubicBezTo>
                    <a:pt x="227" y="215"/>
                    <a:pt x="212" y="219"/>
                    <a:pt x="200" y="232"/>
                  </a:cubicBezTo>
                  <a:cubicBezTo>
                    <a:pt x="188" y="245"/>
                    <a:pt x="182" y="266"/>
                    <a:pt x="174" y="283"/>
                  </a:cubicBezTo>
                  <a:cubicBezTo>
                    <a:pt x="166" y="300"/>
                    <a:pt x="158" y="321"/>
                    <a:pt x="149" y="337"/>
                  </a:cubicBezTo>
                  <a:cubicBezTo>
                    <a:pt x="140" y="353"/>
                    <a:pt x="129" y="369"/>
                    <a:pt x="119" y="376"/>
                  </a:cubicBezTo>
                  <a:cubicBezTo>
                    <a:pt x="109" y="383"/>
                    <a:pt x="99" y="371"/>
                    <a:pt x="90" y="377"/>
                  </a:cubicBezTo>
                  <a:cubicBezTo>
                    <a:pt x="81" y="383"/>
                    <a:pt x="70" y="397"/>
                    <a:pt x="65" y="410"/>
                  </a:cubicBezTo>
                  <a:cubicBezTo>
                    <a:pt x="60" y="423"/>
                    <a:pt x="61" y="438"/>
                    <a:pt x="60" y="458"/>
                  </a:cubicBezTo>
                  <a:cubicBezTo>
                    <a:pt x="59" y="478"/>
                    <a:pt x="64" y="511"/>
                    <a:pt x="59" y="530"/>
                  </a:cubicBezTo>
                  <a:cubicBezTo>
                    <a:pt x="54" y="549"/>
                    <a:pt x="38" y="560"/>
                    <a:pt x="32" y="574"/>
                  </a:cubicBezTo>
                  <a:cubicBezTo>
                    <a:pt x="26" y="588"/>
                    <a:pt x="24" y="602"/>
                    <a:pt x="24" y="616"/>
                  </a:cubicBezTo>
                  <a:cubicBezTo>
                    <a:pt x="24" y="630"/>
                    <a:pt x="31" y="647"/>
                    <a:pt x="32" y="661"/>
                  </a:cubicBezTo>
                  <a:cubicBezTo>
                    <a:pt x="33" y="675"/>
                    <a:pt x="34" y="690"/>
                    <a:pt x="29" y="698"/>
                  </a:cubicBezTo>
                  <a:cubicBezTo>
                    <a:pt x="24" y="706"/>
                    <a:pt x="6" y="700"/>
                    <a:pt x="3" y="707"/>
                  </a:cubicBezTo>
                  <a:cubicBezTo>
                    <a:pt x="0" y="714"/>
                    <a:pt x="6" y="726"/>
                    <a:pt x="8" y="739"/>
                  </a:cubicBezTo>
                  <a:cubicBezTo>
                    <a:pt x="10" y="752"/>
                    <a:pt x="5" y="778"/>
                    <a:pt x="15" y="788"/>
                  </a:cubicBezTo>
                  <a:cubicBezTo>
                    <a:pt x="25" y="798"/>
                    <a:pt x="53" y="794"/>
                    <a:pt x="66" y="799"/>
                  </a:cubicBezTo>
                  <a:cubicBezTo>
                    <a:pt x="79" y="804"/>
                    <a:pt x="83" y="802"/>
                    <a:pt x="92" y="821"/>
                  </a:cubicBezTo>
                  <a:cubicBezTo>
                    <a:pt x="101" y="840"/>
                    <a:pt x="110" y="884"/>
                    <a:pt x="123" y="913"/>
                  </a:cubicBezTo>
                  <a:cubicBezTo>
                    <a:pt x="136" y="942"/>
                    <a:pt x="157" y="971"/>
                    <a:pt x="168" y="994"/>
                  </a:cubicBezTo>
                  <a:cubicBezTo>
                    <a:pt x="179" y="1017"/>
                    <a:pt x="186" y="1032"/>
                    <a:pt x="192" y="1048"/>
                  </a:cubicBezTo>
                  <a:cubicBezTo>
                    <a:pt x="198" y="1064"/>
                    <a:pt x="201" y="1080"/>
                    <a:pt x="206" y="1090"/>
                  </a:cubicBezTo>
                  <a:cubicBezTo>
                    <a:pt x="211" y="1100"/>
                    <a:pt x="217" y="1099"/>
                    <a:pt x="224" y="1111"/>
                  </a:cubicBezTo>
                  <a:cubicBezTo>
                    <a:pt x="231" y="1123"/>
                    <a:pt x="242" y="1147"/>
                    <a:pt x="251" y="1159"/>
                  </a:cubicBezTo>
                  <a:cubicBezTo>
                    <a:pt x="260" y="1171"/>
                    <a:pt x="274" y="1175"/>
                    <a:pt x="281" y="1183"/>
                  </a:cubicBezTo>
                  <a:cubicBezTo>
                    <a:pt x="288" y="1191"/>
                    <a:pt x="285" y="1197"/>
                    <a:pt x="291" y="1207"/>
                  </a:cubicBezTo>
                  <a:cubicBezTo>
                    <a:pt x="297" y="1217"/>
                    <a:pt x="313" y="1230"/>
                    <a:pt x="315" y="1240"/>
                  </a:cubicBezTo>
                  <a:cubicBezTo>
                    <a:pt x="317" y="1250"/>
                    <a:pt x="304" y="1258"/>
                    <a:pt x="303" y="1270"/>
                  </a:cubicBezTo>
                  <a:cubicBezTo>
                    <a:pt x="302" y="1282"/>
                    <a:pt x="297" y="1299"/>
                    <a:pt x="311" y="1315"/>
                  </a:cubicBezTo>
                  <a:cubicBezTo>
                    <a:pt x="325" y="1331"/>
                    <a:pt x="370" y="1357"/>
                    <a:pt x="390" y="1363"/>
                  </a:cubicBezTo>
                  <a:cubicBezTo>
                    <a:pt x="410" y="1369"/>
                    <a:pt x="417" y="1349"/>
                    <a:pt x="429" y="1351"/>
                  </a:cubicBezTo>
                  <a:cubicBezTo>
                    <a:pt x="441" y="1353"/>
                    <a:pt x="450" y="1367"/>
                    <a:pt x="465" y="1376"/>
                  </a:cubicBezTo>
                  <a:cubicBezTo>
                    <a:pt x="480" y="1385"/>
                    <a:pt x="505" y="1400"/>
                    <a:pt x="518" y="1406"/>
                  </a:cubicBezTo>
                  <a:cubicBezTo>
                    <a:pt x="531" y="1412"/>
                    <a:pt x="539" y="1417"/>
                    <a:pt x="546" y="1415"/>
                  </a:cubicBezTo>
                  <a:cubicBezTo>
                    <a:pt x="553" y="1413"/>
                    <a:pt x="556" y="1398"/>
                    <a:pt x="563" y="1394"/>
                  </a:cubicBezTo>
                  <a:cubicBezTo>
                    <a:pt x="570" y="1390"/>
                    <a:pt x="587" y="1398"/>
                    <a:pt x="591" y="1393"/>
                  </a:cubicBezTo>
                  <a:cubicBezTo>
                    <a:pt x="595" y="1388"/>
                    <a:pt x="586" y="1379"/>
                    <a:pt x="585" y="1366"/>
                  </a:cubicBezTo>
                  <a:cubicBezTo>
                    <a:pt x="584" y="1353"/>
                    <a:pt x="590" y="1327"/>
                    <a:pt x="585" y="1312"/>
                  </a:cubicBezTo>
                  <a:cubicBezTo>
                    <a:pt x="580" y="1297"/>
                    <a:pt x="565" y="1290"/>
                    <a:pt x="555" y="1277"/>
                  </a:cubicBezTo>
                  <a:cubicBezTo>
                    <a:pt x="545" y="1264"/>
                    <a:pt x="530" y="1243"/>
                    <a:pt x="522" y="1232"/>
                  </a:cubicBezTo>
                  <a:cubicBezTo>
                    <a:pt x="514" y="1221"/>
                    <a:pt x="512" y="1220"/>
                    <a:pt x="509" y="1208"/>
                  </a:cubicBezTo>
                  <a:cubicBezTo>
                    <a:pt x="506" y="1196"/>
                    <a:pt x="504" y="1171"/>
                    <a:pt x="506" y="1159"/>
                  </a:cubicBezTo>
                  <a:cubicBezTo>
                    <a:pt x="508" y="1147"/>
                    <a:pt x="511" y="1145"/>
                    <a:pt x="524" y="1138"/>
                  </a:cubicBezTo>
                  <a:cubicBezTo>
                    <a:pt x="537" y="1131"/>
                    <a:pt x="560" y="1116"/>
                    <a:pt x="582" y="1115"/>
                  </a:cubicBezTo>
                  <a:cubicBezTo>
                    <a:pt x="604" y="1114"/>
                    <a:pt x="634" y="1128"/>
                    <a:pt x="659" y="1129"/>
                  </a:cubicBezTo>
                  <a:cubicBezTo>
                    <a:pt x="684" y="1130"/>
                    <a:pt x="706" y="1133"/>
                    <a:pt x="731" y="1124"/>
                  </a:cubicBezTo>
                  <a:cubicBezTo>
                    <a:pt x="756" y="1115"/>
                    <a:pt x="780" y="1089"/>
                    <a:pt x="807" y="1072"/>
                  </a:cubicBezTo>
                  <a:cubicBezTo>
                    <a:pt x="834" y="1055"/>
                    <a:pt x="873" y="1033"/>
                    <a:pt x="896" y="1022"/>
                  </a:cubicBezTo>
                  <a:cubicBezTo>
                    <a:pt x="919" y="1011"/>
                    <a:pt x="932" y="1008"/>
                    <a:pt x="947" y="1004"/>
                  </a:cubicBezTo>
                  <a:cubicBezTo>
                    <a:pt x="962" y="1000"/>
                    <a:pt x="971" y="1003"/>
                    <a:pt x="989" y="995"/>
                  </a:cubicBezTo>
                  <a:cubicBezTo>
                    <a:pt x="1007" y="987"/>
                    <a:pt x="1038" y="968"/>
                    <a:pt x="1055" y="958"/>
                  </a:cubicBezTo>
                  <a:cubicBezTo>
                    <a:pt x="1072" y="948"/>
                    <a:pt x="1081" y="947"/>
                    <a:pt x="1092" y="938"/>
                  </a:cubicBezTo>
                  <a:cubicBezTo>
                    <a:pt x="1103" y="929"/>
                    <a:pt x="1116" y="916"/>
                    <a:pt x="1121" y="905"/>
                  </a:cubicBezTo>
                  <a:cubicBezTo>
                    <a:pt x="1126" y="894"/>
                    <a:pt x="1123" y="882"/>
                    <a:pt x="1124" y="872"/>
                  </a:cubicBezTo>
                  <a:cubicBezTo>
                    <a:pt x="1125" y="862"/>
                    <a:pt x="1123" y="853"/>
                    <a:pt x="1125" y="842"/>
                  </a:cubicBezTo>
                  <a:cubicBezTo>
                    <a:pt x="1127" y="831"/>
                    <a:pt x="1132" y="818"/>
                    <a:pt x="1136" y="805"/>
                  </a:cubicBezTo>
                  <a:cubicBezTo>
                    <a:pt x="1140" y="792"/>
                    <a:pt x="1142" y="780"/>
                    <a:pt x="1151" y="766"/>
                  </a:cubicBezTo>
                  <a:cubicBezTo>
                    <a:pt x="1160" y="752"/>
                    <a:pt x="1174" y="733"/>
                    <a:pt x="1190" y="718"/>
                  </a:cubicBezTo>
                  <a:cubicBezTo>
                    <a:pt x="1206" y="703"/>
                    <a:pt x="1229" y="699"/>
                    <a:pt x="1248" y="677"/>
                  </a:cubicBezTo>
                  <a:cubicBezTo>
                    <a:pt x="1267" y="655"/>
                    <a:pt x="1305" y="624"/>
                    <a:pt x="1307" y="589"/>
                  </a:cubicBezTo>
                  <a:cubicBezTo>
                    <a:pt x="1309" y="554"/>
                    <a:pt x="1269" y="489"/>
                    <a:pt x="1262" y="466"/>
                  </a:cubicBezTo>
                  <a:cubicBezTo>
                    <a:pt x="1255" y="443"/>
                    <a:pt x="1256" y="456"/>
                    <a:pt x="1262" y="452"/>
                  </a:cubicBezTo>
                  <a:cubicBezTo>
                    <a:pt x="1268" y="448"/>
                    <a:pt x="1287" y="446"/>
                    <a:pt x="1299" y="442"/>
                  </a:cubicBezTo>
                  <a:cubicBezTo>
                    <a:pt x="1311" y="438"/>
                    <a:pt x="1326" y="433"/>
                    <a:pt x="1335" y="428"/>
                  </a:cubicBezTo>
                  <a:cubicBezTo>
                    <a:pt x="1344" y="423"/>
                    <a:pt x="1350" y="416"/>
                    <a:pt x="1355" y="409"/>
                  </a:cubicBezTo>
                  <a:cubicBezTo>
                    <a:pt x="1360" y="402"/>
                    <a:pt x="1363" y="393"/>
                    <a:pt x="1364" y="386"/>
                  </a:cubicBezTo>
                  <a:cubicBezTo>
                    <a:pt x="1365" y="379"/>
                    <a:pt x="1361" y="375"/>
                    <a:pt x="1364" y="364"/>
                  </a:cubicBezTo>
                  <a:cubicBezTo>
                    <a:pt x="1367" y="353"/>
                    <a:pt x="1374" y="335"/>
                    <a:pt x="1380" y="322"/>
                  </a:cubicBezTo>
                  <a:cubicBezTo>
                    <a:pt x="1386" y="309"/>
                    <a:pt x="1405" y="297"/>
                    <a:pt x="1403" y="284"/>
                  </a:cubicBezTo>
                  <a:cubicBezTo>
                    <a:pt x="1401" y="271"/>
                    <a:pt x="1376" y="257"/>
                    <a:pt x="1368" y="244"/>
                  </a:cubicBezTo>
                  <a:cubicBezTo>
                    <a:pt x="1360" y="231"/>
                    <a:pt x="1358" y="219"/>
                    <a:pt x="1355" y="205"/>
                  </a:cubicBezTo>
                  <a:cubicBezTo>
                    <a:pt x="1352" y="191"/>
                    <a:pt x="1351" y="169"/>
                    <a:pt x="1352" y="158"/>
                  </a:cubicBezTo>
                  <a:cubicBezTo>
                    <a:pt x="1353" y="147"/>
                    <a:pt x="1360" y="141"/>
                    <a:pt x="1362" y="137"/>
                  </a:cubicBezTo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Freeform 8"/>
            <p:cNvSpPr>
              <a:spLocks/>
            </p:cNvSpPr>
            <p:nvPr/>
          </p:nvSpPr>
          <p:spPr bwMode="auto">
            <a:xfrm>
              <a:off x="2986618" y="2699148"/>
              <a:ext cx="3230033" cy="1940719"/>
            </a:xfrm>
            <a:custGeom>
              <a:avLst/>
              <a:gdLst/>
              <a:ahLst/>
              <a:cxnLst>
                <a:cxn ang="0">
                  <a:pos x="1511" y="516"/>
                </a:cxn>
                <a:cxn ang="0">
                  <a:pos x="1476" y="785"/>
                </a:cxn>
                <a:cxn ang="0">
                  <a:pos x="1422" y="1017"/>
                </a:cxn>
                <a:cxn ang="0">
                  <a:pos x="1211" y="1224"/>
                </a:cxn>
                <a:cxn ang="0">
                  <a:pos x="1187" y="1194"/>
                </a:cxn>
                <a:cxn ang="0">
                  <a:pos x="1019" y="1145"/>
                </a:cxn>
                <a:cxn ang="0">
                  <a:pos x="887" y="1283"/>
                </a:cxn>
                <a:cxn ang="0">
                  <a:pos x="855" y="1440"/>
                </a:cxn>
                <a:cxn ang="0">
                  <a:pos x="776" y="1617"/>
                </a:cxn>
                <a:cxn ang="0">
                  <a:pos x="650" y="1580"/>
                </a:cxn>
                <a:cxn ang="0">
                  <a:pos x="477" y="1482"/>
                </a:cxn>
                <a:cxn ang="0">
                  <a:pos x="378" y="1440"/>
                </a:cxn>
                <a:cxn ang="0">
                  <a:pos x="242" y="1302"/>
                </a:cxn>
                <a:cxn ang="0">
                  <a:pos x="96" y="1239"/>
                </a:cxn>
                <a:cxn ang="0">
                  <a:pos x="65" y="1126"/>
                </a:cxn>
                <a:cxn ang="0">
                  <a:pos x="8" y="1051"/>
                </a:cxn>
                <a:cxn ang="0">
                  <a:pos x="39" y="968"/>
                </a:cxn>
                <a:cxn ang="0">
                  <a:pos x="111" y="960"/>
                </a:cxn>
                <a:cxn ang="0">
                  <a:pos x="227" y="968"/>
                </a:cxn>
                <a:cxn ang="0">
                  <a:pos x="398" y="859"/>
                </a:cxn>
                <a:cxn ang="0">
                  <a:pos x="578" y="780"/>
                </a:cxn>
                <a:cxn ang="0">
                  <a:pos x="618" y="731"/>
                </a:cxn>
                <a:cxn ang="0">
                  <a:pos x="662" y="588"/>
                </a:cxn>
                <a:cxn ang="0">
                  <a:pos x="720" y="537"/>
                </a:cxn>
                <a:cxn ang="0">
                  <a:pos x="795" y="458"/>
                </a:cxn>
                <a:cxn ang="0">
                  <a:pos x="779" y="346"/>
                </a:cxn>
                <a:cxn ang="0">
                  <a:pos x="798" y="282"/>
                </a:cxn>
                <a:cxn ang="0">
                  <a:pos x="861" y="230"/>
                </a:cxn>
                <a:cxn ang="0">
                  <a:pos x="873" y="174"/>
                </a:cxn>
                <a:cxn ang="0">
                  <a:pos x="911" y="126"/>
                </a:cxn>
                <a:cxn ang="0">
                  <a:pos x="1014" y="86"/>
                </a:cxn>
                <a:cxn ang="0">
                  <a:pos x="1125" y="24"/>
                </a:cxn>
                <a:cxn ang="0">
                  <a:pos x="1167" y="0"/>
                </a:cxn>
                <a:cxn ang="0">
                  <a:pos x="1227" y="15"/>
                </a:cxn>
                <a:cxn ang="0">
                  <a:pos x="1362" y="189"/>
                </a:cxn>
              </a:cxnLst>
              <a:rect l="0" t="0" r="r" b="b"/>
              <a:pathLst>
                <a:path w="1526" h="1630">
                  <a:moveTo>
                    <a:pt x="1514" y="337"/>
                  </a:moveTo>
                  <a:cubicBezTo>
                    <a:pt x="1513" y="366"/>
                    <a:pt x="1526" y="468"/>
                    <a:pt x="1511" y="516"/>
                  </a:cubicBezTo>
                  <a:cubicBezTo>
                    <a:pt x="1496" y="564"/>
                    <a:pt x="1430" y="580"/>
                    <a:pt x="1424" y="625"/>
                  </a:cubicBezTo>
                  <a:cubicBezTo>
                    <a:pt x="1418" y="670"/>
                    <a:pt x="1469" y="743"/>
                    <a:pt x="1476" y="785"/>
                  </a:cubicBezTo>
                  <a:cubicBezTo>
                    <a:pt x="1483" y="827"/>
                    <a:pt x="1473" y="840"/>
                    <a:pt x="1464" y="879"/>
                  </a:cubicBezTo>
                  <a:cubicBezTo>
                    <a:pt x="1455" y="918"/>
                    <a:pt x="1441" y="976"/>
                    <a:pt x="1422" y="1017"/>
                  </a:cubicBezTo>
                  <a:cubicBezTo>
                    <a:pt x="1403" y="1058"/>
                    <a:pt x="1382" y="1090"/>
                    <a:pt x="1347" y="1124"/>
                  </a:cubicBezTo>
                  <a:cubicBezTo>
                    <a:pt x="1312" y="1158"/>
                    <a:pt x="1242" y="1205"/>
                    <a:pt x="1211" y="1224"/>
                  </a:cubicBezTo>
                  <a:cubicBezTo>
                    <a:pt x="1180" y="1243"/>
                    <a:pt x="1162" y="1243"/>
                    <a:pt x="1158" y="1238"/>
                  </a:cubicBezTo>
                  <a:cubicBezTo>
                    <a:pt x="1154" y="1233"/>
                    <a:pt x="1189" y="1210"/>
                    <a:pt x="1187" y="1194"/>
                  </a:cubicBezTo>
                  <a:cubicBezTo>
                    <a:pt x="1185" y="1178"/>
                    <a:pt x="1173" y="1148"/>
                    <a:pt x="1145" y="1140"/>
                  </a:cubicBezTo>
                  <a:cubicBezTo>
                    <a:pt x="1117" y="1132"/>
                    <a:pt x="1055" y="1121"/>
                    <a:pt x="1019" y="1145"/>
                  </a:cubicBezTo>
                  <a:cubicBezTo>
                    <a:pt x="983" y="1169"/>
                    <a:pt x="949" y="1260"/>
                    <a:pt x="927" y="1283"/>
                  </a:cubicBezTo>
                  <a:cubicBezTo>
                    <a:pt x="905" y="1306"/>
                    <a:pt x="893" y="1273"/>
                    <a:pt x="887" y="1283"/>
                  </a:cubicBezTo>
                  <a:cubicBezTo>
                    <a:pt x="881" y="1293"/>
                    <a:pt x="895" y="1318"/>
                    <a:pt x="890" y="1344"/>
                  </a:cubicBezTo>
                  <a:cubicBezTo>
                    <a:pt x="885" y="1370"/>
                    <a:pt x="870" y="1408"/>
                    <a:pt x="855" y="1440"/>
                  </a:cubicBezTo>
                  <a:cubicBezTo>
                    <a:pt x="840" y="1472"/>
                    <a:pt x="814" y="1509"/>
                    <a:pt x="801" y="1538"/>
                  </a:cubicBezTo>
                  <a:cubicBezTo>
                    <a:pt x="788" y="1567"/>
                    <a:pt x="789" y="1604"/>
                    <a:pt x="776" y="1617"/>
                  </a:cubicBezTo>
                  <a:cubicBezTo>
                    <a:pt x="763" y="1630"/>
                    <a:pt x="743" y="1622"/>
                    <a:pt x="722" y="1616"/>
                  </a:cubicBezTo>
                  <a:cubicBezTo>
                    <a:pt x="701" y="1610"/>
                    <a:pt x="675" y="1594"/>
                    <a:pt x="650" y="1580"/>
                  </a:cubicBezTo>
                  <a:cubicBezTo>
                    <a:pt x="625" y="1566"/>
                    <a:pt x="601" y="1549"/>
                    <a:pt x="572" y="1533"/>
                  </a:cubicBezTo>
                  <a:cubicBezTo>
                    <a:pt x="543" y="1517"/>
                    <a:pt x="508" y="1491"/>
                    <a:pt x="477" y="1482"/>
                  </a:cubicBezTo>
                  <a:cubicBezTo>
                    <a:pt x="446" y="1473"/>
                    <a:pt x="403" y="1483"/>
                    <a:pt x="387" y="1476"/>
                  </a:cubicBezTo>
                  <a:cubicBezTo>
                    <a:pt x="371" y="1469"/>
                    <a:pt x="390" y="1458"/>
                    <a:pt x="378" y="1440"/>
                  </a:cubicBezTo>
                  <a:cubicBezTo>
                    <a:pt x="366" y="1422"/>
                    <a:pt x="338" y="1388"/>
                    <a:pt x="315" y="1365"/>
                  </a:cubicBezTo>
                  <a:cubicBezTo>
                    <a:pt x="292" y="1342"/>
                    <a:pt x="260" y="1317"/>
                    <a:pt x="242" y="1302"/>
                  </a:cubicBezTo>
                  <a:cubicBezTo>
                    <a:pt x="224" y="1287"/>
                    <a:pt x="234" y="1285"/>
                    <a:pt x="210" y="1275"/>
                  </a:cubicBezTo>
                  <a:cubicBezTo>
                    <a:pt x="186" y="1265"/>
                    <a:pt x="117" y="1260"/>
                    <a:pt x="96" y="1239"/>
                  </a:cubicBezTo>
                  <a:cubicBezTo>
                    <a:pt x="75" y="1218"/>
                    <a:pt x="88" y="1168"/>
                    <a:pt x="83" y="1149"/>
                  </a:cubicBezTo>
                  <a:cubicBezTo>
                    <a:pt x="78" y="1130"/>
                    <a:pt x="71" y="1133"/>
                    <a:pt x="65" y="1126"/>
                  </a:cubicBezTo>
                  <a:cubicBezTo>
                    <a:pt x="59" y="1119"/>
                    <a:pt x="56" y="1119"/>
                    <a:pt x="47" y="1107"/>
                  </a:cubicBezTo>
                  <a:cubicBezTo>
                    <a:pt x="38" y="1095"/>
                    <a:pt x="15" y="1069"/>
                    <a:pt x="8" y="1051"/>
                  </a:cubicBezTo>
                  <a:cubicBezTo>
                    <a:pt x="1" y="1033"/>
                    <a:pt x="0" y="1012"/>
                    <a:pt x="5" y="998"/>
                  </a:cubicBezTo>
                  <a:cubicBezTo>
                    <a:pt x="10" y="984"/>
                    <a:pt x="27" y="975"/>
                    <a:pt x="39" y="968"/>
                  </a:cubicBezTo>
                  <a:cubicBezTo>
                    <a:pt x="51" y="961"/>
                    <a:pt x="66" y="958"/>
                    <a:pt x="78" y="957"/>
                  </a:cubicBezTo>
                  <a:cubicBezTo>
                    <a:pt x="90" y="956"/>
                    <a:pt x="99" y="958"/>
                    <a:pt x="111" y="960"/>
                  </a:cubicBezTo>
                  <a:cubicBezTo>
                    <a:pt x="123" y="962"/>
                    <a:pt x="134" y="968"/>
                    <a:pt x="153" y="969"/>
                  </a:cubicBezTo>
                  <a:cubicBezTo>
                    <a:pt x="172" y="970"/>
                    <a:pt x="207" y="974"/>
                    <a:pt x="227" y="968"/>
                  </a:cubicBezTo>
                  <a:cubicBezTo>
                    <a:pt x="247" y="962"/>
                    <a:pt x="245" y="953"/>
                    <a:pt x="273" y="935"/>
                  </a:cubicBezTo>
                  <a:cubicBezTo>
                    <a:pt x="301" y="917"/>
                    <a:pt x="362" y="876"/>
                    <a:pt x="398" y="859"/>
                  </a:cubicBezTo>
                  <a:cubicBezTo>
                    <a:pt x="434" y="842"/>
                    <a:pt x="462" y="847"/>
                    <a:pt x="492" y="834"/>
                  </a:cubicBezTo>
                  <a:cubicBezTo>
                    <a:pt x="522" y="821"/>
                    <a:pt x="556" y="794"/>
                    <a:pt x="578" y="780"/>
                  </a:cubicBezTo>
                  <a:cubicBezTo>
                    <a:pt x="600" y="766"/>
                    <a:pt x="616" y="758"/>
                    <a:pt x="623" y="750"/>
                  </a:cubicBezTo>
                  <a:cubicBezTo>
                    <a:pt x="630" y="742"/>
                    <a:pt x="617" y="745"/>
                    <a:pt x="618" y="731"/>
                  </a:cubicBezTo>
                  <a:cubicBezTo>
                    <a:pt x="619" y="717"/>
                    <a:pt x="620" y="692"/>
                    <a:pt x="627" y="668"/>
                  </a:cubicBezTo>
                  <a:cubicBezTo>
                    <a:pt x="634" y="644"/>
                    <a:pt x="652" y="606"/>
                    <a:pt x="662" y="588"/>
                  </a:cubicBezTo>
                  <a:cubicBezTo>
                    <a:pt x="672" y="570"/>
                    <a:pt x="676" y="568"/>
                    <a:pt x="686" y="560"/>
                  </a:cubicBezTo>
                  <a:cubicBezTo>
                    <a:pt x="696" y="552"/>
                    <a:pt x="709" y="545"/>
                    <a:pt x="720" y="537"/>
                  </a:cubicBezTo>
                  <a:cubicBezTo>
                    <a:pt x="731" y="529"/>
                    <a:pt x="741" y="523"/>
                    <a:pt x="753" y="510"/>
                  </a:cubicBezTo>
                  <a:cubicBezTo>
                    <a:pt x="765" y="497"/>
                    <a:pt x="786" y="475"/>
                    <a:pt x="795" y="458"/>
                  </a:cubicBezTo>
                  <a:cubicBezTo>
                    <a:pt x="804" y="441"/>
                    <a:pt x="809" y="429"/>
                    <a:pt x="806" y="410"/>
                  </a:cubicBezTo>
                  <a:cubicBezTo>
                    <a:pt x="803" y="391"/>
                    <a:pt x="787" y="364"/>
                    <a:pt x="779" y="346"/>
                  </a:cubicBezTo>
                  <a:cubicBezTo>
                    <a:pt x="771" y="328"/>
                    <a:pt x="753" y="310"/>
                    <a:pt x="756" y="299"/>
                  </a:cubicBezTo>
                  <a:cubicBezTo>
                    <a:pt x="759" y="288"/>
                    <a:pt x="782" y="289"/>
                    <a:pt x="798" y="282"/>
                  </a:cubicBezTo>
                  <a:cubicBezTo>
                    <a:pt x="814" y="275"/>
                    <a:pt x="841" y="265"/>
                    <a:pt x="851" y="256"/>
                  </a:cubicBezTo>
                  <a:cubicBezTo>
                    <a:pt x="861" y="247"/>
                    <a:pt x="859" y="239"/>
                    <a:pt x="861" y="230"/>
                  </a:cubicBezTo>
                  <a:cubicBezTo>
                    <a:pt x="863" y="221"/>
                    <a:pt x="858" y="209"/>
                    <a:pt x="860" y="200"/>
                  </a:cubicBezTo>
                  <a:cubicBezTo>
                    <a:pt x="862" y="191"/>
                    <a:pt x="869" y="182"/>
                    <a:pt x="873" y="174"/>
                  </a:cubicBezTo>
                  <a:cubicBezTo>
                    <a:pt x="877" y="166"/>
                    <a:pt x="881" y="157"/>
                    <a:pt x="887" y="149"/>
                  </a:cubicBezTo>
                  <a:cubicBezTo>
                    <a:pt x="893" y="141"/>
                    <a:pt x="899" y="137"/>
                    <a:pt x="911" y="126"/>
                  </a:cubicBezTo>
                  <a:cubicBezTo>
                    <a:pt x="923" y="115"/>
                    <a:pt x="940" y="90"/>
                    <a:pt x="957" y="83"/>
                  </a:cubicBezTo>
                  <a:cubicBezTo>
                    <a:pt x="974" y="76"/>
                    <a:pt x="994" y="86"/>
                    <a:pt x="1014" y="86"/>
                  </a:cubicBezTo>
                  <a:cubicBezTo>
                    <a:pt x="1034" y="86"/>
                    <a:pt x="1059" y="91"/>
                    <a:pt x="1077" y="81"/>
                  </a:cubicBezTo>
                  <a:cubicBezTo>
                    <a:pt x="1095" y="71"/>
                    <a:pt x="1114" y="36"/>
                    <a:pt x="1125" y="24"/>
                  </a:cubicBezTo>
                  <a:cubicBezTo>
                    <a:pt x="1136" y="12"/>
                    <a:pt x="1136" y="13"/>
                    <a:pt x="1143" y="9"/>
                  </a:cubicBezTo>
                  <a:cubicBezTo>
                    <a:pt x="1150" y="5"/>
                    <a:pt x="1159" y="0"/>
                    <a:pt x="1167" y="0"/>
                  </a:cubicBezTo>
                  <a:cubicBezTo>
                    <a:pt x="1175" y="0"/>
                    <a:pt x="1184" y="9"/>
                    <a:pt x="1194" y="12"/>
                  </a:cubicBezTo>
                  <a:cubicBezTo>
                    <a:pt x="1204" y="15"/>
                    <a:pt x="1210" y="3"/>
                    <a:pt x="1227" y="15"/>
                  </a:cubicBezTo>
                  <a:cubicBezTo>
                    <a:pt x="1244" y="27"/>
                    <a:pt x="1274" y="55"/>
                    <a:pt x="1296" y="84"/>
                  </a:cubicBezTo>
                  <a:cubicBezTo>
                    <a:pt x="1318" y="113"/>
                    <a:pt x="1335" y="171"/>
                    <a:pt x="1362" y="189"/>
                  </a:cubicBezTo>
                  <a:cubicBezTo>
                    <a:pt x="1389" y="207"/>
                    <a:pt x="1441" y="194"/>
                    <a:pt x="1461" y="195"/>
                  </a:cubicBezTo>
                </a:path>
              </a:pathLst>
            </a:custGeom>
            <a:solidFill>
              <a:srgbClr val="B1B7ED">
                <a:alpha val="50000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Rectangle 11"/>
            <p:cNvSpPr>
              <a:spLocks noChangeArrowheads="1"/>
            </p:cNvSpPr>
            <p:nvPr/>
          </p:nvSpPr>
          <p:spPr bwMode="auto">
            <a:xfrm>
              <a:off x="4567767" y="3043237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–15%</a:t>
              </a:r>
            </a:p>
          </p:txBody>
        </p:sp>
        <p:sp>
          <p:nvSpPr>
            <p:cNvPr id="31756" name="Oval 12"/>
            <p:cNvSpPr>
              <a:spLocks noChangeArrowheads="1"/>
            </p:cNvSpPr>
            <p:nvPr/>
          </p:nvSpPr>
          <p:spPr bwMode="auto">
            <a:xfrm>
              <a:off x="4546601" y="3109913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Oval 13"/>
            <p:cNvSpPr>
              <a:spLocks noChangeArrowheads="1"/>
            </p:cNvSpPr>
            <p:nvPr/>
          </p:nvSpPr>
          <p:spPr bwMode="auto">
            <a:xfrm>
              <a:off x="2933701" y="2359819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>
              <a:off x="2599267" y="2378869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–10%</a:t>
              </a:r>
            </a:p>
          </p:txBody>
        </p:sp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>
              <a:off x="3348567" y="2309812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–30%</a:t>
              </a:r>
            </a:p>
          </p:txBody>
        </p:sp>
        <p:sp>
          <p:nvSpPr>
            <p:cNvPr id="31760" name="Oval 16"/>
            <p:cNvSpPr>
              <a:spLocks noChangeArrowheads="1"/>
            </p:cNvSpPr>
            <p:nvPr/>
          </p:nvSpPr>
          <p:spPr bwMode="auto">
            <a:xfrm>
              <a:off x="3676652" y="2302669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>
              <a:off x="2451101" y="3734991"/>
              <a:ext cx="490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–5%</a:t>
              </a:r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>
              <a:off x="3543300" y="2113360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–31%</a:t>
              </a:r>
            </a:p>
          </p:txBody>
        </p:sp>
        <p:sp>
          <p:nvSpPr>
            <p:cNvPr id="31763" name="Oval 19"/>
            <p:cNvSpPr>
              <a:spLocks noChangeArrowheads="1"/>
            </p:cNvSpPr>
            <p:nvPr/>
          </p:nvSpPr>
          <p:spPr bwMode="auto">
            <a:xfrm>
              <a:off x="4203701" y="2184798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>
              <a:off x="3409951" y="2759869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–24%</a:t>
              </a:r>
            </a:p>
          </p:txBody>
        </p:sp>
        <p:sp>
          <p:nvSpPr>
            <p:cNvPr id="31765" name="Oval 21"/>
            <p:cNvSpPr>
              <a:spLocks noChangeArrowheads="1"/>
            </p:cNvSpPr>
            <p:nvPr/>
          </p:nvSpPr>
          <p:spPr bwMode="auto">
            <a:xfrm>
              <a:off x="3746501" y="2936082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>
              <a:off x="2127251" y="2856310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–42%</a:t>
              </a:r>
            </a:p>
          </p:txBody>
        </p:sp>
        <p:sp>
          <p:nvSpPr>
            <p:cNvPr id="31767" name="Oval 23"/>
            <p:cNvSpPr>
              <a:spLocks noChangeArrowheads="1"/>
            </p:cNvSpPr>
            <p:nvPr/>
          </p:nvSpPr>
          <p:spPr bwMode="auto">
            <a:xfrm>
              <a:off x="2108201" y="2936082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Oval 24"/>
            <p:cNvSpPr>
              <a:spLocks noChangeArrowheads="1"/>
            </p:cNvSpPr>
            <p:nvPr/>
          </p:nvSpPr>
          <p:spPr bwMode="auto">
            <a:xfrm>
              <a:off x="2470152" y="3814763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3651251" y="3549254"/>
              <a:ext cx="4956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3300"/>
                  </a:solidFill>
                  <a:latin typeface="Arial" pitchFamily="34" charset="0"/>
                </a:rPr>
                <a:t>+9%</a:t>
              </a:r>
            </a:p>
          </p:txBody>
        </p:sp>
        <p:sp>
          <p:nvSpPr>
            <p:cNvPr id="31770" name="Oval 26"/>
            <p:cNvSpPr>
              <a:spLocks noChangeArrowheads="1"/>
            </p:cNvSpPr>
            <p:nvPr/>
          </p:nvSpPr>
          <p:spPr bwMode="auto">
            <a:xfrm>
              <a:off x="3657601" y="3636169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3905251" y="3281362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–10%</a:t>
              </a:r>
            </a:p>
          </p:txBody>
        </p:sp>
        <p:sp>
          <p:nvSpPr>
            <p:cNvPr id="31772" name="Oval 28"/>
            <p:cNvSpPr>
              <a:spLocks noChangeArrowheads="1"/>
            </p:cNvSpPr>
            <p:nvPr/>
          </p:nvSpPr>
          <p:spPr bwMode="auto">
            <a:xfrm>
              <a:off x="4235452" y="3257550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3" name="Oval 29"/>
            <p:cNvSpPr>
              <a:spLocks noChangeArrowheads="1"/>
            </p:cNvSpPr>
            <p:nvPr/>
          </p:nvSpPr>
          <p:spPr bwMode="auto">
            <a:xfrm>
              <a:off x="6445252" y="3000375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6178551" y="2838450"/>
              <a:ext cx="5806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3300"/>
                  </a:solidFill>
                  <a:latin typeface="Arial" pitchFamily="34" charset="0"/>
                </a:rPr>
                <a:t>+23%</a:t>
              </a:r>
            </a:p>
          </p:txBody>
        </p:sp>
        <p:sp>
          <p:nvSpPr>
            <p:cNvPr id="31775" name="Oval 31"/>
            <p:cNvSpPr>
              <a:spLocks noChangeArrowheads="1"/>
            </p:cNvSpPr>
            <p:nvPr/>
          </p:nvSpPr>
          <p:spPr bwMode="auto">
            <a:xfrm>
              <a:off x="7029452" y="3143250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Oval 32"/>
            <p:cNvSpPr>
              <a:spLocks noChangeArrowheads="1"/>
            </p:cNvSpPr>
            <p:nvPr/>
          </p:nvSpPr>
          <p:spPr bwMode="auto">
            <a:xfrm>
              <a:off x="7708901" y="3225404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Rectangle 33"/>
            <p:cNvSpPr>
              <a:spLocks noChangeArrowheads="1"/>
            </p:cNvSpPr>
            <p:nvPr/>
          </p:nvSpPr>
          <p:spPr bwMode="auto">
            <a:xfrm>
              <a:off x="7385051" y="3067050"/>
              <a:ext cx="5806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3300"/>
                  </a:solidFill>
                  <a:latin typeface="Arial" pitchFamily="34" charset="0"/>
                </a:rPr>
                <a:t>+13%</a:t>
              </a:r>
            </a:p>
          </p:txBody>
        </p:sp>
        <p:sp>
          <p:nvSpPr>
            <p:cNvPr id="31778" name="Oval 34"/>
            <p:cNvSpPr>
              <a:spLocks noChangeArrowheads="1"/>
            </p:cNvSpPr>
            <p:nvPr/>
          </p:nvSpPr>
          <p:spPr bwMode="auto">
            <a:xfrm>
              <a:off x="6832601" y="3343275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Rectangle 35"/>
            <p:cNvSpPr>
              <a:spLocks noChangeArrowheads="1"/>
            </p:cNvSpPr>
            <p:nvPr/>
          </p:nvSpPr>
          <p:spPr bwMode="auto">
            <a:xfrm>
              <a:off x="6807201" y="3259931"/>
              <a:ext cx="5806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3300"/>
                  </a:solidFill>
                  <a:latin typeface="Arial" pitchFamily="34" charset="0"/>
                </a:rPr>
                <a:t>+25%</a:t>
              </a:r>
            </a:p>
          </p:txBody>
        </p:sp>
        <p:sp>
          <p:nvSpPr>
            <p:cNvPr id="31780" name="Rectangle 36"/>
            <p:cNvSpPr>
              <a:spLocks noChangeArrowheads="1"/>
            </p:cNvSpPr>
            <p:nvPr/>
          </p:nvSpPr>
          <p:spPr bwMode="auto">
            <a:xfrm>
              <a:off x="6146801" y="3384948"/>
              <a:ext cx="5806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3300"/>
                  </a:solidFill>
                  <a:latin typeface="Arial" pitchFamily="34" charset="0"/>
                </a:rPr>
                <a:t>+17%</a:t>
              </a:r>
            </a:p>
          </p:txBody>
        </p:sp>
        <p:sp>
          <p:nvSpPr>
            <p:cNvPr id="31781" name="Oval 37"/>
            <p:cNvSpPr>
              <a:spLocks noChangeArrowheads="1"/>
            </p:cNvSpPr>
            <p:nvPr/>
          </p:nvSpPr>
          <p:spPr bwMode="auto">
            <a:xfrm>
              <a:off x="6483352" y="3371850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3" name="Rectangle 39"/>
            <p:cNvSpPr>
              <a:spLocks noChangeArrowheads="1"/>
            </p:cNvSpPr>
            <p:nvPr/>
          </p:nvSpPr>
          <p:spPr bwMode="auto">
            <a:xfrm>
              <a:off x="2599267" y="2543175"/>
              <a:ext cx="5757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Arial" pitchFamily="34" charset="0"/>
                </a:rPr>
                <a:t>–18%</a:t>
              </a:r>
            </a:p>
          </p:txBody>
        </p:sp>
        <p:sp>
          <p:nvSpPr>
            <p:cNvPr id="31784" name="Oval 40"/>
            <p:cNvSpPr>
              <a:spLocks noChangeArrowheads="1"/>
            </p:cNvSpPr>
            <p:nvPr/>
          </p:nvSpPr>
          <p:spPr bwMode="auto">
            <a:xfrm>
              <a:off x="2590801" y="2631282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Rectangle 41"/>
            <p:cNvSpPr>
              <a:spLocks noChangeArrowheads="1"/>
            </p:cNvSpPr>
            <p:nvPr/>
          </p:nvSpPr>
          <p:spPr bwMode="auto">
            <a:xfrm>
              <a:off x="3475567" y="3012281"/>
              <a:ext cx="8499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tx2"/>
                  </a:solidFill>
                  <a:latin typeface="Arial" pitchFamily="34" charset="0"/>
                </a:rPr>
                <a:t>Manaus</a:t>
              </a:r>
            </a:p>
          </p:txBody>
        </p:sp>
        <p:sp>
          <p:nvSpPr>
            <p:cNvPr id="31786" name="Rectangle 42"/>
            <p:cNvSpPr>
              <a:spLocks noChangeArrowheads="1"/>
            </p:cNvSpPr>
            <p:nvPr/>
          </p:nvSpPr>
          <p:spPr bwMode="auto">
            <a:xfrm>
              <a:off x="5129022" y="4343400"/>
              <a:ext cx="88197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tx2"/>
                  </a:solidFill>
                  <a:latin typeface="Arial" pitchFamily="34" charset="0"/>
                </a:rPr>
                <a:t>Amazon</a:t>
              </a:r>
            </a:p>
            <a:p>
              <a:pPr algn="ctr"/>
              <a:r>
                <a:rPr lang="en-US" sz="1400" b="1">
                  <a:solidFill>
                    <a:schemeClr val="tx2"/>
                  </a:solidFill>
                  <a:latin typeface="Arial" pitchFamily="34" charset="0"/>
                </a:rPr>
                <a:t>Basin</a:t>
              </a:r>
            </a:p>
          </p:txBody>
        </p:sp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 flipH="1" flipV="1">
              <a:off x="4508501" y="4214813"/>
              <a:ext cx="571500" cy="200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#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719" y="1009650"/>
            <a:ext cx="4655606" cy="5649516"/>
          </a:xfrm>
          <a:prstGeom prst="rect">
            <a:avLst/>
          </a:prstGeom>
          <a:noFill/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 dirty="0">
                <a:latin typeface="Arial" pitchFamily="34" charset="0"/>
              </a:rPr>
              <a:t>361678_P_17Y.ppt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Sea Surface </a:t>
            </a:r>
            <a:r>
              <a:rPr lang="en-US" sz="3600" b="1" dirty="0" smtClean="0"/>
              <a:t>Temperature Anomaly </a:t>
            </a:r>
            <a:r>
              <a:rPr lang="en-US" sz="3600" b="1" dirty="0"/>
              <a:t>1925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361678_P_19Y.ppt</a:t>
            </a:r>
          </a:p>
        </p:txBody>
      </p:sp>
      <p:pic>
        <p:nvPicPr>
          <p:cNvPr id="24579" name="Picture 3" descr="#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3442" y="1085850"/>
            <a:ext cx="3445363" cy="560189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Sea Surface </a:t>
            </a:r>
            <a:r>
              <a:rPr lang="en-US" sz="3600" b="1" dirty="0" smtClean="0"/>
              <a:t>Temperature Anomaly </a:t>
            </a:r>
            <a:r>
              <a:rPr lang="en-US" sz="3600" b="1" dirty="0"/>
              <a:t>1926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338871" y="228600"/>
            <a:ext cx="44897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+mj-lt"/>
              </a:rPr>
              <a:t>East – West Cross Section</a:t>
            </a:r>
          </a:p>
          <a:p>
            <a:pPr algn="ctr"/>
            <a:r>
              <a:rPr lang="en-US" sz="3200" b="1" dirty="0">
                <a:latin typeface="+mj-lt"/>
              </a:rPr>
              <a:t>For Drought Year 1926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9263" y="6029325"/>
            <a:ext cx="1077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latin typeface="Arial" pitchFamily="34" charset="0"/>
              </a:rPr>
              <a:t>361678_P_28Y.ppt</a:t>
            </a:r>
          </a:p>
          <a:p>
            <a:r>
              <a:rPr lang="en-US" sz="800" b="1">
                <a:latin typeface="Arial" pitchFamily="34" charset="0"/>
              </a:rPr>
              <a:t>Williams 06-18-02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54038" y="6343650"/>
            <a:ext cx="668337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361678_P_28Y.ppt</a:t>
            </a:r>
          </a:p>
        </p:txBody>
      </p:sp>
      <p:pic>
        <p:nvPicPr>
          <p:cNvPr id="27654" name="Picture 6" descr="J:\Workorders\361678_Williams\361678_P#2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8" y="2251075"/>
            <a:ext cx="7605712" cy="3070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79389"/>
            <a:ext cx="8972550" cy="73501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Manaus Harbor, November, 2010</a:t>
            </a:r>
            <a:endParaRPr lang="en-US" sz="3200" b="1" dirty="0"/>
          </a:p>
        </p:txBody>
      </p:sp>
      <p:pic>
        <p:nvPicPr>
          <p:cNvPr id="3" name="Picture 2" descr="brazi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425" y="952500"/>
            <a:ext cx="7029450" cy="52720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Amazon River at Manaus, Brazil (November 2010)</a:t>
            </a:r>
            <a:endParaRPr lang="en-US" sz="3200" b="1" dirty="0"/>
          </a:p>
        </p:txBody>
      </p:sp>
      <p:pic>
        <p:nvPicPr>
          <p:cNvPr id="3" name="Picture 2" descr="bgrazil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399" y="1219199"/>
            <a:ext cx="6638925" cy="49791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204154"/>
            <a:ext cx="8587740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River Gauge at Manaus, Brazil  (November, 2010)</a:t>
            </a:r>
            <a:endParaRPr lang="en-US" sz="3200" b="1" dirty="0"/>
          </a:p>
        </p:txBody>
      </p:sp>
      <p:pic>
        <p:nvPicPr>
          <p:cNvPr id="3" name="Picture 2" descr="brazil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100" y="1226344"/>
            <a:ext cx="6600825" cy="495061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The lowest portion of Amazon River gauge with 1926 record water mark</a:t>
            </a:r>
            <a:endParaRPr lang="en-US" sz="3200" b="1" dirty="0"/>
          </a:p>
        </p:txBody>
      </p:sp>
      <p:pic>
        <p:nvPicPr>
          <p:cNvPr id="3" name="Picture 2" descr="brazil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7624" y="1276349"/>
            <a:ext cx="6454775" cy="48410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and low water marks in Manaus (1903-2010)</a:t>
            </a:r>
            <a:endParaRPr lang="en-US" dirty="0"/>
          </a:p>
        </p:txBody>
      </p:sp>
      <p:pic>
        <p:nvPicPr>
          <p:cNvPr id="3" name="Picture 2" descr="graf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6475" y="1273175"/>
            <a:ext cx="7150100" cy="486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32291" y="6503343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from ANA and CPRM, Brazil</a:t>
            </a:r>
            <a:endParaRPr lang="en-US" sz="1000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7462157" y="4827815"/>
            <a:ext cx="391886" cy="43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661565" y="503612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720447" y="4734540"/>
            <a:ext cx="236517" cy="28773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946572" y="4512124"/>
            <a:ext cx="593272" cy="461665"/>
            <a:chOff x="6264728" y="6063341"/>
            <a:chExt cx="593272" cy="461665"/>
          </a:xfrm>
        </p:grpSpPr>
        <p:sp>
          <p:nvSpPr>
            <p:cNvPr id="13" name="Rectangle 12"/>
            <p:cNvSpPr/>
            <p:nvPr/>
          </p:nvSpPr>
          <p:spPr>
            <a:xfrm>
              <a:off x="6264728" y="6096000"/>
              <a:ext cx="593272" cy="38644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1944" y="6063341"/>
              <a:ext cx="53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New</a:t>
              </a:r>
            </a:p>
            <a:p>
              <a:pPr algn="ctr"/>
              <a:r>
                <a:rPr lang="en-US" sz="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Record</a:t>
              </a:r>
            </a:p>
            <a:p>
              <a:pPr algn="ctr"/>
              <a:r>
                <a:rPr lang="en-US" sz="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2010</a:t>
              </a:r>
              <a:endParaRPr lang="en-US" sz="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Rainfall anomaly for the dry season </a:t>
            </a:r>
            <a:br>
              <a:rPr lang="en-US" sz="3200" b="1" dirty="0" smtClean="0"/>
            </a:br>
            <a:r>
              <a:rPr lang="en-US" dirty="0" smtClean="0"/>
              <a:t>(Jul, Aug, Sep) </a:t>
            </a:r>
            <a:r>
              <a:rPr lang="en-US" sz="3200" b="1" dirty="0" smtClean="0"/>
              <a:t>of 2010</a:t>
            </a:r>
            <a:endParaRPr lang="en-US" sz="3200" b="1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6240" y="1203961"/>
            <a:ext cx="5570859" cy="432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29940" y="5524500"/>
            <a:ext cx="249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from Lewis et al. (2011)</a:t>
            </a:r>
            <a:endParaRPr lang="en-US" sz="1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" y="1600201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severe Amazon drought of 1926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Visit to Manaus, Brazil in November 2010; witness to a recent drought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Other severe droughts and evidence for their linkage with Atlantic hurricanes </a:t>
            </a:r>
          </a:p>
          <a:p>
            <a:pPr>
              <a:buNone/>
            </a:pPr>
            <a:endParaRPr lang="en-US" sz="2400" b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7014"/>
            <a:ext cx="8747760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Sea Surface Temperature Anomaly for 28 July 2010</a:t>
            </a:r>
            <a:endParaRPr lang="en-US" sz="3200" dirty="0"/>
          </a:p>
        </p:txBody>
      </p:sp>
      <p:pic>
        <p:nvPicPr>
          <p:cNvPr id="3" name="Picture 2" descr="wksst.2010072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2960" y="975360"/>
            <a:ext cx="7620000" cy="58826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Amazon droughts and Atlantic hurricanes (2000s)</a:t>
            </a:r>
            <a:endParaRPr lang="en-US" sz="3200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2105" y="952501"/>
            <a:ext cx="4994559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428875" y="2257425"/>
            <a:ext cx="44386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476750" y="2914650"/>
            <a:ext cx="209550" cy="447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3174" y="3133725"/>
            <a:ext cx="219076" cy="2381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76750" y="4476751"/>
            <a:ext cx="209550" cy="148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53175" y="4772026"/>
            <a:ext cx="228600" cy="12001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4050" y="922213"/>
            <a:ext cx="5233035" cy="533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Amazon droughts and Atlantic hurricanes (1920s)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705350" y="2867025"/>
            <a:ext cx="209550" cy="447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05350" y="4267200"/>
            <a:ext cx="209550" cy="1562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343150" y="1743075"/>
            <a:ext cx="42957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Ranking of seasonal hurricane days, following Gray </a:t>
            </a:r>
            <a:r>
              <a:rPr lang="en-US" sz="2400" b="1" dirty="0" smtClean="0"/>
              <a:t>(Mon. </a:t>
            </a:r>
            <a:r>
              <a:rPr lang="en-US" sz="2400" b="1" dirty="0" err="1" smtClean="0"/>
              <a:t>Wea</a:t>
            </a:r>
            <a:r>
              <a:rPr lang="en-US" sz="2400" b="1" dirty="0" smtClean="0"/>
              <a:t>. Rev., 1984)</a:t>
            </a:r>
            <a:endParaRPr lang="en-US" sz="3200" b="1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143" y="1155803"/>
            <a:ext cx="2951797" cy="52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10840" y="1752600"/>
            <a:ext cx="1036320" cy="13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Atlantic hurricane days by season (1851-2010)</a:t>
            </a:r>
            <a:endParaRPr lang="en-US" sz="3200" b="1" dirty="0"/>
          </a:p>
        </p:txBody>
      </p:sp>
      <p:graphicFrame>
        <p:nvGraphicFramePr>
          <p:cNvPr id="3" name="Gráfico 3"/>
          <p:cNvGraphicFramePr/>
          <p:nvPr/>
        </p:nvGraphicFramePr>
        <p:xfrm>
          <a:off x="238125" y="1515427"/>
          <a:ext cx="8486775" cy="3922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09800" y="5505450"/>
            <a:ext cx="2124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Manaus Record Begins</a:t>
            </a:r>
            <a:endParaRPr 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148015" y="5424487"/>
            <a:ext cx="23812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410075" y="22860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52975" y="25146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81650" y="20574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115050" y="26670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81925" y="19812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924800" y="2657475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258175" y="2562225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15200" y="120015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0450" y="1114425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Dry season minima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at  Manaus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9100" y="19907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1926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22574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1933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1625" y="181927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1950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1425" y="169545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1995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62925" y="23336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2005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72475" y="2895600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00975" y="242887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1998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24550" y="24098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1961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24300" y="310515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43325" y="280987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1916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524875" y="3095625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57550" y="2943225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1906</a:t>
            </a:r>
            <a:endParaRPr lang="en-US" sz="1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457575" y="3162300"/>
            <a:ext cx="95250" cy="95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season water levels</a:t>
            </a:r>
            <a:endParaRPr lang="en-US" dirty="0"/>
          </a:p>
        </p:txBody>
      </p:sp>
      <p:graphicFrame>
        <p:nvGraphicFramePr>
          <p:cNvPr id="3" name="Gráfico 3"/>
          <p:cNvGraphicFramePr/>
          <p:nvPr/>
        </p:nvGraphicFramePr>
        <p:xfrm>
          <a:off x="114300" y="933450"/>
          <a:ext cx="8839200" cy="531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47875" y="23812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1926</a:t>
            </a:r>
            <a:endParaRPr lang="en-US" sz="1050" b="1" i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5400000" flipH="1" flipV="1">
            <a:off x="2128838" y="3614738"/>
            <a:ext cx="4524376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24050" y="5572125"/>
            <a:ext cx="13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Drought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0725" y="5581650"/>
            <a:ext cx="13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Flood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89547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1995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69557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2005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8450" y="20764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1950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279082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1998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267652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1933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05125" y="256222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1961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7050" y="285750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1955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31432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2010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800" y="348615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1963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351472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1906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81225" y="3438525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1916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4675" y="354330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latin typeface="Arial" pitchFamily="34" charset="0"/>
                <a:cs typeface="Arial" pitchFamily="34" charset="0"/>
              </a:rPr>
              <a:t>1967</a:t>
            </a:r>
            <a:endParaRPr lang="en-US" sz="1050" b="1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57250" y="4886325"/>
            <a:ext cx="78105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83797" y="6162675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Annual low water marks (m)</a:t>
            </a:r>
          </a:p>
          <a:p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Suppressed convection over Brazil in a strong hurricane season (1995)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259" y="1143914"/>
            <a:ext cx="6806665" cy="517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436563"/>
            <a:ext cx="8229600" cy="64214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r>
              <a:rPr lang="en-US" dirty="0" smtClean="0"/>
              <a:t>1926 remains the most severe Amazon drought in the record from 1903 to present</a:t>
            </a:r>
            <a:br>
              <a:rPr lang="en-US" dirty="0" smtClean="0"/>
            </a:br>
            <a:r>
              <a:rPr lang="en-US" dirty="0" smtClean="0"/>
              <a:t>2010 tied a record for the most severe dry season drought</a:t>
            </a:r>
            <a:br>
              <a:rPr lang="en-US" dirty="0" smtClean="0"/>
            </a:br>
            <a:r>
              <a:rPr lang="en-US" dirty="0" smtClean="0"/>
              <a:t>A characteristic feature of the majority of severe droughts is a warm Atlantic Ocean</a:t>
            </a:r>
            <a:br>
              <a:rPr lang="en-US" dirty="0" smtClean="0"/>
            </a:br>
            <a:r>
              <a:rPr lang="en-US" dirty="0" smtClean="0"/>
              <a:t>Dry season droughts are coincident with the Atlantic hurricane season</a:t>
            </a:r>
            <a:br>
              <a:rPr lang="en-US" dirty="0" smtClean="0"/>
            </a:br>
            <a:r>
              <a:rPr lang="en-US" dirty="0" smtClean="0"/>
              <a:t>A warm Atlantic Ocean favors an active ITCZ</a:t>
            </a:r>
            <a:br>
              <a:rPr lang="en-US" dirty="0" smtClean="0"/>
            </a:br>
            <a:r>
              <a:rPr lang="en-US" dirty="0" smtClean="0"/>
              <a:t>An active ITCZ involves stronger subsidence over the Amazon region, and hence greater tendency for drought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season water levels</a:t>
            </a:r>
            <a:endParaRPr lang="en-US" dirty="0"/>
          </a:p>
        </p:txBody>
      </p:sp>
      <p:graphicFrame>
        <p:nvGraphicFramePr>
          <p:cNvPr id="3" name="Gráfico 4"/>
          <p:cNvGraphicFramePr/>
          <p:nvPr/>
        </p:nvGraphicFramePr>
        <p:xfrm>
          <a:off x="229790" y="904875"/>
          <a:ext cx="8771335" cy="527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43075" y="2362200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1926</a:t>
            </a:r>
            <a:endParaRPr lang="en-US" sz="1050" b="1" i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4576763" y="3548063"/>
            <a:ext cx="442912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57250" y="4800600"/>
            <a:ext cx="78105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43250" y="5438775"/>
            <a:ext cx="13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Drought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8075" y="5448300"/>
            <a:ext cx="130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Flood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3797" y="6162675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Annual high water marks (m)</a:t>
            </a:r>
          </a:p>
          <a:p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Conditional instability versus wet bulb temperature over oceans in the present climate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2588" y="1876425"/>
            <a:ext cx="58388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Giant </a:t>
            </a:r>
            <a:r>
              <a:rPr lang="en-US" sz="3200" b="1" dirty="0" err="1" smtClean="0"/>
              <a:t>Raingages</a:t>
            </a:r>
            <a:r>
              <a:rPr lang="en-US" sz="3200" b="1" dirty="0" smtClean="0"/>
              <a:t> in Tropical Continental Zones</a:t>
            </a:r>
            <a:endParaRPr lang="en-US" sz="3200" b="1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1719263"/>
            <a:ext cx="54768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"/>
            <a:ext cx="8229600" cy="984886"/>
          </a:xfrm>
        </p:spPr>
        <p:txBody>
          <a:bodyPr anchor="b">
            <a:normAutofit fontScale="90000"/>
          </a:bodyPr>
          <a:lstStyle/>
          <a:p>
            <a:r>
              <a:rPr lang="en-US" sz="3600" b="1" dirty="0" smtClean="0"/>
              <a:t>Evidence for east-west dipole in dry season rainfall for 2005 Amazon drought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t="85906"/>
          <a:stretch>
            <a:fillRect/>
          </a:stretch>
        </p:blipFill>
        <p:spPr bwMode="auto">
          <a:xfrm>
            <a:off x="2313305" y="4972050"/>
            <a:ext cx="4635500" cy="74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9804" r="67123" b="39743"/>
          <a:stretch>
            <a:fillRect/>
          </a:stretch>
        </p:blipFill>
        <p:spPr bwMode="auto">
          <a:xfrm>
            <a:off x="2333624" y="1752600"/>
            <a:ext cx="42386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050"/>
          <p:cNvGraphicFramePr>
            <a:graphicFrameLocks noChangeAspect="1"/>
          </p:cNvGraphicFramePr>
          <p:nvPr/>
        </p:nvGraphicFramePr>
        <p:xfrm>
          <a:off x="1272118" y="1420415"/>
          <a:ext cx="6521449" cy="3665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Chart" r:id="rId3" imgW="6096000" imgH="4067175" progId="MSGraph.Chart.8">
                  <p:embed followColorScheme="full"/>
                </p:oleObj>
              </mc:Choice>
              <mc:Fallback>
                <p:oleObj name="Chart" r:id="rId3" imgW="6096000" imgH="4067175" progId="MSGraph.Chart.8">
                  <p:embed followColorScheme="full"/>
                  <p:pic>
                    <p:nvPicPr>
                      <p:cNvPr id="0" name="Picture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118" y="1420415"/>
                        <a:ext cx="6521449" cy="36659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2051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361678_P_25Y.ppt</a:t>
            </a:r>
          </a:p>
        </p:txBody>
      </p:sp>
      <p:sp>
        <p:nvSpPr>
          <p:cNvPr id="34820" name="Rectangle 2052"/>
          <p:cNvSpPr>
            <a:spLocks noChangeArrowheads="1"/>
          </p:cNvSpPr>
          <p:nvPr/>
        </p:nvSpPr>
        <p:spPr bwMode="auto">
          <a:xfrm rot="16212313">
            <a:off x="539430" y="2148274"/>
            <a:ext cx="2125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Rainfall Anomaly (%)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Annual rainfall anomalies for Sao Gabriella </a:t>
            </a:r>
            <a:r>
              <a:rPr lang="en-US" sz="3200" b="1" dirty="0" err="1"/>
              <a:t>da</a:t>
            </a:r>
            <a:r>
              <a:rPr lang="en-US" sz="3200" b="1" dirty="0"/>
              <a:t> </a:t>
            </a:r>
            <a:r>
              <a:rPr lang="en-US" sz="3200" b="1" dirty="0" err="1"/>
              <a:t>Cachoiera</a:t>
            </a:r>
            <a:r>
              <a:rPr lang="en-US" sz="3200" b="1" dirty="0"/>
              <a:t> (do Rio Negro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361678_P_15Y.ppt</a:t>
            </a:r>
          </a:p>
        </p:txBody>
      </p:sp>
      <p:pic>
        <p:nvPicPr>
          <p:cNvPr id="20483" name="Picture 3" descr="#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123950"/>
            <a:ext cx="4762500" cy="5154216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7175" y="227014"/>
            <a:ext cx="8677275" cy="73501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Global Anomalies in 1925 </a:t>
            </a:r>
            <a:r>
              <a:rPr lang="en-US" sz="3600" b="1" dirty="0" smtClean="0"/>
              <a:t>(</a:t>
            </a:r>
            <a:r>
              <a:rPr lang="en-US" sz="3600" b="1" dirty="0"/>
              <a:t>El Nino year)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/>
              <a:t>(from Allan et al. (1996))</a:t>
            </a:r>
            <a:br>
              <a:rPr lang="en-US" sz="2200" dirty="0"/>
            </a:br>
            <a:endParaRPr lang="en-US" sz="2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Close up view of Amazon river gauge, showing annual high water marks</a:t>
            </a:r>
            <a:endParaRPr lang="en-US" sz="3200" b="1" dirty="0"/>
          </a:p>
        </p:txBody>
      </p:sp>
      <p:pic>
        <p:nvPicPr>
          <p:cNvPr id="3" name="Picture 2" descr="brazil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2075" y="1193007"/>
            <a:ext cx="6677024" cy="50077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5735-1_Williams_icecore_graphs_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0795" y="1171575"/>
            <a:ext cx="6643967" cy="5133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Ice core thicknesses at Huascaran, Peru for 100 years</a:t>
            </a:r>
            <a:endParaRPr lang="en-US" sz="3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361678_P_20Y.ppt</a:t>
            </a:r>
          </a:p>
        </p:txBody>
      </p:sp>
      <p:pic>
        <p:nvPicPr>
          <p:cNvPr id="25603" name="Picture 3" descr="#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825" y="1123950"/>
            <a:ext cx="3818225" cy="5568896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Sea Level Pressure 1927</a:t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361678_P_18Y.ppt</a:t>
            </a:r>
          </a:p>
        </p:txBody>
      </p:sp>
      <p:pic>
        <p:nvPicPr>
          <p:cNvPr id="23555" name="Picture 3" descr="#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1" y="1152525"/>
            <a:ext cx="3473823" cy="5375673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Sea Level Pressure 1926</a:t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361678_P_16Y.ppt</a:t>
            </a:r>
          </a:p>
        </p:txBody>
      </p:sp>
      <p:pic>
        <p:nvPicPr>
          <p:cNvPr id="21507" name="Picture 3" descr="#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192" y="1175804"/>
            <a:ext cx="4039657" cy="5332152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 Sea Level Pres1925</a:t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spect="1" noChangeArrowheads="1"/>
          </p:cNvSpPr>
          <p:nvPr/>
        </p:nvSpPr>
        <p:spPr bwMode="auto">
          <a:xfrm>
            <a:off x="527050" y="8763000"/>
            <a:ext cx="830263" cy="120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defTabSz="968375"/>
            <a:r>
              <a:rPr lang="en-US" sz="600" b="1">
                <a:latin typeface="Arial" pitchFamily="34" charset="0"/>
              </a:rPr>
              <a:t>362678_P_1Y.ppt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723900" y="1358900"/>
          <a:ext cx="7659688" cy="38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Chart" r:id="rId3" imgW="8829675" imgH="4429125" progId="MSGraph.Chart.8">
                  <p:embed followColorScheme="full"/>
                </p:oleObj>
              </mc:Choice>
              <mc:Fallback>
                <p:oleObj name="Chart" r:id="rId3" imgW="8829675" imgH="4429125" progId="MSGraph.Chart.8">
                  <p:embed followColorScheme="full"/>
                  <p:pic>
                    <p:nvPicPr>
                      <p:cNvPr id="0" name="Picture 2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1358900"/>
                        <a:ext cx="7659688" cy="3843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49263" y="6029325"/>
            <a:ext cx="1036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latin typeface="Arial" pitchFamily="34" charset="0"/>
              </a:rPr>
              <a:t>361678_P_1Y.ppt</a:t>
            </a:r>
          </a:p>
          <a:p>
            <a:r>
              <a:rPr lang="en-US" sz="800" b="1">
                <a:latin typeface="Arial" pitchFamily="34" charset="0"/>
              </a:rPr>
              <a:t>Williams 06-18-02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54038" y="6343650"/>
            <a:ext cx="625475" cy="92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361678_P_1Y.ppt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 rot="-5387687">
            <a:off x="-325438" y="3155951"/>
            <a:ext cx="2360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/>
              <a:t>Rainfall Anomaly (%)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090930" y="233680"/>
            <a:ext cx="7064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</a:rPr>
              <a:t>Venezuela Stations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26"/>
          <p:cNvSpPr txBox="1">
            <a:spLocks noChangeArrowheads="1"/>
          </p:cNvSpPr>
          <p:nvPr/>
        </p:nvSpPr>
        <p:spPr bwMode="auto">
          <a:xfrm>
            <a:off x="736600" y="6553201"/>
            <a:ext cx="331822" cy="461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300" b="1">
                <a:latin typeface="Arial" pitchFamily="34" charset="0"/>
              </a:rPr>
              <a:t>361678_P_13Y.ppt</a:t>
            </a:r>
          </a:p>
        </p:txBody>
      </p:sp>
      <p:graphicFrame>
        <p:nvGraphicFramePr>
          <p:cNvPr id="54272" name="Object 2048"/>
          <p:cNvGraphicFramePr>
            <a:graphicFrameLocks noChangeAspect="1"/>
          </p:cNvGraphicFramePr>
          <p:nvPr/>
        </p:nvGraphicFramePr>
        <p:xfrm>
          <a:off x="1806800" y="5385803"/>
          <a:ext cx="2602412" cy="108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Chart" r:id="rId3" imgW="6096000" imgH="4067175" progId="MSGraph.Chart.8">
                  <p:embed followColorScheme="full"/>
                </p:oleObj>
              </mc:Choice>
              <mc:Fallback>
                <p:oleObj name="Chart" r:id="rId3" imgW="6096000" imgH="4067175" progId="MSGraph.Chart.8">
                  <p:embed followColorScheme="full"/>
                  <p:pic>
                    <p:nvPicPr>
                      <p:cNvPr id="0" name="Picture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6800" y="5385803"/>
                        <a:ext cx="2602412" cy="1086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3" name="Object 2049"/>
          <p:cNvGraphicFramePr>
            <a:graphicFrameLocks noChangeAspect="1"/>
          </p:cNvGraphicFramePr>
          <p:nvPr/>
        </p:nvGraphicFramePr>
        <p:xfrm>
          <a:off x="4862906" y="5384746"/>
          <a:ext cx="2602412" cy="1086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3" name="Chart" r:id="rId5" imgW="6096000" imgH="4067175" progId="MSGraph.Chart.8">
                  <p:embed followColorScheme="full"/>
                </p:oleObj>
              </mc:Choice>
              <mc:Fallback>
                <p:oleObj name="Chart" r:id="rId5" imgW="6096000" imgH="4067175" progId="MSGraph.Chart.8">
                  <p:embed followColorScheme="full"/>
                  <p:pic>
                    <p:nvPicPr>
                      <p:cNvPr id="0" name="Picture 2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906" y="5384746"/>
                        <a:ext cx="2602412" cy="10868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4" name="Object 2050"/>
          <p:cNvGraphicFramePr>
            <a:graphicFrameLocks noChangeAspect="1"/>
          </p:cNvGraphicFramePr>
          <p:nvPr/>
        </p:nvGraphicFramePr>
        <p:xfrm>
          <a:off x="4844354" y="4277820"/>
          <a:ext cx="2602413" cy="1086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" name="Chart" r:id="rId7" imgW="6096000" imgH="4067175" progId="MSGraph.Chart.8">
                  <p:embed followColorScheme="full"/>
                </p:oleObj>
              </mc:Choice>
              <mc:Fallback>
                <p:oleObj name="Chart" r:id="rId7" imgW="6096000" imgH="4067175" progId="MSGraph.Chart.8">
                  <p:embed followColorScheme="full"/>
                  <p:pic>
                    <p:nvPicPr>
                      <p:cNvPr id="0" name="Picture 2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354" y="4277820"/>
                        <a:ext cx="2602413" cy="10868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5" name="Object 2051"/>
          <p:cNvGraphicFramePr>
            <a:graphicFrameLocks noChangeAspect="1"/>
          </p:cNvGraphicFramePr>
          <p:nvPr/>
        </p:nvGraphicFramePr>
        <p:xfrm>
          <a:off x="1801741" y="4265144"/>
          <a:ext cx="2602413" cy="1086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5" name="Chart" r:id="rId9" imgW="6096000" imgH="4067175" progId="MSGraph.Chart.8">
                  <p:embed followColorScheme="full"/>
                </p:oleObj>
              </mc:Choice>
              <mc:Fallback>
                <p:oleObj name="Chart" r:id="rId9" imgW="6096000" imgH="4067175" progId="MSGraph.Chart.8">
                  <p:embed followColorScheme="full"/>
                  <p:pic>
                    <p:nvPicPr>
                      <p:cNvPr id="0" name="Picture 2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741" y="4265144"/>
                        <a:ext cx="2602413" cy="10868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Object 2052"/>
          <p:cNvGraphicFramePr>
            <a:graphicFrameLocks noChangeAspect="1"/>
          </p:cNvGraphicFramePr>
          <p:nvPr/>
        </p:nvGraphicFramePr>
        <p:xfrm>
          <a:off x="1800054" y="3159275"/>
          <a:ext cx="2602412" cy="1086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Chart" r:id="rId11" imgW="6096000" imgH="4067175" progId="MSGraph.Chart.8">
                  <p:embed followColorScheme="full"/>
                </p:oleObj>
              </mc:Choice>
              <mc:Fallback>
                <p:oleObj name="Chart" r:id="rId11" imgW="6096000" imgH="4067175" progId="MSGraph.Chart.8">
                  <p:embed followColorScheme="full"/>
                  <p:pic>
                    <p:nvPicPr>
                      <p:cNvPr id="0" name="Picture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054" y="3159275"/>
                        <a:ext cx="2602412" cy="1086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Object 2053"/>
          <p:cNvGraphicFramePr>
            <a:graphicFrameLocks noChangeAspect="1"/>
          </p:cNvGraphicFramePr>
          <p:nvPr/>
        </p:nvGraphicFramePr>
        <p:xfrm>
          <a:off x="4862906" y="3158218"/>
          <a:ext cx="2602412" cy="1086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7" name="Chart" r:id="rId13" imgW="6096000" imgH="4067175" progId="MSGraph.Chart.8">
                  <p:embed followColorScheme="full"/>
                </p:oleObj>
              </mc:Choice>
              <mc:Fallback>
                <p:oleObj name="Chart" r:id="rId13" imgW="6096000" imgH="4067175" progId="MSGraph.Chart.8">
                  <p:embed followColorScheme="full"/>
                  <p:pic>
                    <p:nvPicPr>
                      <p:cNvPr id="0" name="Picture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906" y="3158218"/>
                        <a:ext cx="2602412" cy="10868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2054"/>
          <p:cNvGraphicFramePr>
            <a:graphicFrameLocks noChangeAspect="1"/>
          </p:cNvGraphicFramePr>
          <p:nvPr/>
        </p:nvGraphicFramePr>
        <p:xfrm>
          <a:off x="4851099" y="2069249"/>
          <a:ext cx="2583860" cy="1079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8" name="Chart" r:id="rId15" imgW="6096000" imgH="4067175" progId="MSGraph.Chart.8">
                  <p:embed followColorScheme="full"/>
                </p:oleObj>
              </mc:Choice>
              <mc:Fallback>
                <p:oleObj name="Chart" r:id="rId15" imgW="6096000" imgH="4067175" progId="MSGraph.Chart.8">
                  <p:embed followColorScheme="full"/>
                  <p:pic>
                    <p:nvPicPr>
                      <p:cNvPr id="0" name="Picture 2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099" y="2069249"/>
                        <a:ext cx="2583860" cy="10794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Object 2055"/>
          <p:cNvGraphicFramePr>
            <a:graphicFrameLocks noChangeAspect="1"/>
          </p:cNvGraphicFramePr>
          <p:nvPr/>
        </p:nvGraphicFramePr>
        <p:xfrm>
          <a:off x="1810174" y="2069249"/>
          <a:ext cx="2592292" cy="1082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Chart" r:id="rId17" imgW="6096000" imgH="4067175" progId="MSGraph.Chart.8">
                  <p:embed followColorScheme="full"/>
                </p:oleObj>
              </mc:Choice>
              <mc:Fallback>
                <p:oleObj name="Chart" r:id="rId17" imgW="6096000" imgH="4067175" progId="MSGraph.Chart.8">
                  <p:embed followColorScheme="full"/>
                  <p:pic>
                    <p:nvPicPr>
                      <p:cNvPr id="0" name="Picture 2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0174" y="2069249"/>
                        <a:ext cx="2592292" cy="10826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0" name="Object 2056"/>
          <p:cNvGraphicFramePr>
            <a:graphicFrameLocks noChangeAspect="1"/>
          </p:cNvGraphicFramePr>
          <p:nvPr/>
        </p:nvGraphicFramePr>
        <p:xfrm>
          <a:off x="1815233" y="971828"/>
          <a:ext cx="2592293" cy="108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0" name="Chart" r:id="rId19" imgW="6096000" imgH="4067175" progId="MSGraph.Chart.8">
                  <p:embed followColorScheme="full"/>
                </p:oleObj>
              </mc:Choice>
              <mc:Fallback>
                <p:oleObj name="Chart" r:id="rId19" imgW="6096000" imgH="4067175" progId="MSGraph.Chart.8">
                  <p:embed followColorScheme="full"/>
                  <p:pic>
                    <p:nvPicPr>
                      <p:cNvPr id="0" name="Picture 2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5233" y="971828"/>
                        <a:ext cx="2592293" cy="10836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1" name="Object 2057"/>
          <p:cNvGraphicFramePr>
            <a:graphicFrameLocks noChangeAspect="1"/>
          </p:cNvGraphicFramePr>
          <p:nvPr/>
        </p:nvGraphicFramePr>
        <p:xfrm>
          <a:off x="4864593" y="964434"/>
          <a:ext cx="2612532" cy="1091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1" name="Chart" r:id="rId21" imgW="6096000" imgH="4067175" progId="MSGraph.Chart.8">
                  <p:embed followColorScheme="full"/>
                </p:oleObj>
              </mc:Choice>
              <mc:Fallback>
                <p:oleObj name="Chart" r:id="rId21" imgW="6096000" imgH="4067175" progId="MSGraph.Chart.8">
                  <p:embed followColorScheme="full"/>
                  <p:pic>
                    <p:nvPicPr>
                      <p:cNvPr id="0" name="Picture 20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593" y="964434"/>
                        <a:ext cx="2612532" cy="10910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1028"/>
          <p:cNvSpPr>
            <a:spLocks noChangeAspect="1" noChangeArrowheads="1"/>
          </p:cNvSpPr>
          <p:nvPr/>
        </p:nvSpPr>
        <p:spPr bwMode="auto">
          <a:xfrm rot="16212313">
            <a:off x="1352243" y="1482300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14" name="Rectangle 1030"/>
          <p:cNvSpPr>
            <a:spLocks noChangeAspect="1" noChangeArrowheads="1"/>
          </p:cNvSpPr>
          <p:nvPr/>
        </p:nvSpPr>
        <p:spPr bwMode="auto">
          <a:xfrm rot="16212313">
            <a:off x="4388110" y="1482300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16" name="Rectangle 1032"/>
          <p:cNvSpPr>
            <a:spLocks noChangeAspect="1" noChangeArrowheads="1"/>
          </p:cNvSpPr>
          <p:nvPr/>
        </p:nvSpPr>
        <p:spPr bwMode="auto">
          <a:xfrm rot="16212313">
            <a:off x="1352243" y="2565989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17" name="Rectangle 1033"/>
          <p:cNvSpPr>
            <a:spLocks noChangeAspect="1" noChangeArrowheads="1"/>
          </p:cNvSpPr>
          <p:nvPr/>
        </p:nvSpPr>
        <p:spPr bwMode="auto">
          <a:xfrm rot="16212313">
            <a:off x="4388110" y="2559652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20" name="Rectangle 1036"/>
          <p:cNvSpPr>
            <a:spLocks noChangeAspect="1" noChangeArrowheads="1"/>
          </p:cNvSpPr>
          <p:nvPr/>
        </p:nvSpPr>
        <p:spPr bwMode="auto">
          <a:xfrm rot="16212313">
            <a:off x="1352243" y="3664466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21" name="Rectangle 1037"/>
          <p:cNvSpPr>
            <a:spLocks noChangeAspect="1" noChangeArrowheads="1"/>
          </p:cNvSpPr>
          <p:nvPr/>
        </p:nvSpPr>
        <p:spPr bwMode="auto">
          <a:xfrm rot="16212313">
            <a:off x="4388110" y="3658128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24" name="Rectangle 1040"/>
          <p:cNvSpPr>
            <a:spLocks noChangeAspect="1" noChangeArrowheads="1"/>
          </p:cNvSpPr>
          <p:nvPr/>
        </p:nvSpPr>
        <p:spPr bwMode="auto">
          <a:xfrm rot="16212313">
            <a:off x="1352243" y="4765055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25" name="Rectangle 1041"/>
          <p:cNvSpPr>
            <a:spLocks noChangeAspect="1" noChangeArrowheads="1"/>
          </p:cNvSpPr>
          <p:nvPr/>
        </p:nvSpPr>
        <p:spPr bwMode="auto">
          <a:xfrm rot="16212313">
            <a:off x="4388110" y="4758717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 dirty="0"/>
              <a:t>Rainfall Anomaly (%)</a:t>
            </a:r>
          </a:p>
        </p:txBody>
      </p:sp>
      <p:sp>
        <p:nvSpPr>
          <p:cNvPr id="17429" name="Rectangle 1045"/>
          <p:cNvSpPr>
            <a:spLocks noChangeAspect="1" noChangeArrowheads="1"/>
          </p:cNvSpPr>
          <p:nvPr/>
        </p:nvSpPr>
        <p:spPr bwMode="auto">
          <a:xfrm rot="16212313">
            <a:off x="1352243" y="5878319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17430" name="Rectangle 1046"/>
          <p:cNvSpPr>
            <a:spLocks noChangeAspect="1" noChangeArrowheads="1"/>
          </p:cNvSpPr>
          <p:nvPr/>
        </p:nvSpPr>
        <p:spPr bwMode="auto">
          <a:xfrm rot="16212313">
            <a:off x="4388110" y="5884656"/>
            <a:ext cx="1040670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700" b="1"/>
              <a:t>Rainfall Anomaly (%)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Rainfall records from Venezuela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Study of the 1926 Amazon drought (2005)</a:t>
            </a:r>
            <a:endParaRPr lang="en-US" sz="3200" b="1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0" y="1063625"/>
            <a:ext cx="48387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Manaus Harbor and river wall (November, 2010)</a:t>
            </a:r>
            <a:endParaRPr lang="en-US" dirty="0"/>
          </a:p>
        </p:txBody>
      </p:sp>
      <p:pic>
        <p:nvPicPr>
          <p:cNvPr id="3" name="Picture 2" descr="brazil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2550" y="1209675"/>
            <a:ext cx="6594474" cy="49458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Manaus Harbor,  November 2010</a:t>
            </a:r>
            <a:endParaRPr lang="en-US" dirty="0"/>
          </a:p>
        </p:txBody>
      </p:sp>
      <p:pic>
        <p:nvPicPr>
          <p:cNvPr id="3" name="Picture 2" descr="braz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749" y="990600"/>
            <a:ext cx="6867525" cy="51506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Side view of Amazon river gauge at Manaus, Brazil (November 2010)</a:t>
            </a:r>
            <a:endParaRPr lang="en-US" sz="3200" b="1" dirty="0"/>
          </a:p>
        </p:txBody>
      </p:sp>
      <p:pic>
        <p:nvPicPr>
          <p:cNvPr id="5" name="Picture 4" descr="brazil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824" y="1219200"/>
            <a:ext cx="6543675" cy="49077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" y="227014"/>
            <a:ext cx="8519160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Sea Surface Temperature Anomaly for June 1995</a:t>
            </a:r>
            <a:endParaRPr lang="en-US" sz="3200" b="1" dirty="0"/>
          </a:p>
        </p:txBody>
      </p:sp>
      <p:pic>
        <p:nvPicPr>
          <p:cNvPr id="3" name="Picture 2" descr="June.95.anomal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" y="1059180"/>
            <a:ext cx="8564880" cy="47396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96534"/>
            <a:ext cx="8519160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Sea Surface Temperature Anomaly for June 1998</a:t>
            </a:r>
            <a:endParaRPr lang="en-US" sz="3200" b="1" dirty="0"/>
          </a:p>
        </p:txBody>
      </p:sp>
      <p:pic>
        <p:nvPicPr>
          <p:cNvPr id="3" name="Picture 2" descr="June.98.anomal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" y="1059180"/>
            <a:ext cx="8564880" cy="47396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27014"/>
            <a:ext cx="8823960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Sea Surface Temperature Anomaly for 7 Sept 2005</a:t>
            </a:r>
            <a:endParaRPr lang="en-US" sz="3200" b="1" dirty="0"/>
          </a:p>
        </p:txBody>
      </p:sp>
      <p:pic>
        <p:nvPicPr>
          <p:cNvPr id="3" name="Picture 2" descr="wksst.2005090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" y="1013460"/>
            <a:ext cx="7620000" cy="58826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361678_P_21Y.ppt</a:t>
            </a:r>
          </a:p>
        </p:txBody>
      </p:sp>
      <p:pic>
        <p:nvPicPr>
          <p:cNvPr id="26627" name="Picture 3" descr="#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9294" y="1104900"/>
            <a:ext cx="3882520" cy="5507832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 Surface Temperature 1927</a:t>
            </a:r>
            <a:br>
              <a:rPr lang="en-US" dirty="0"/>
            </a:br>
            <a:r>
              <a:rPr lang="en-US" sz="2200" dirty="0"/>
              <a:t>(From Allan et al. (1996</a:t>
            </a:r>
            <a:r>
              <a:rPr lang="en-US" sz="2200" dirty="0" smtClean="0"/>
              <a:t>))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The Amazon Basin and</a:t>
            </a:r>
            <a:br>
              <a:rPr lang="en-US" sz="3200" b="1" dirty="0"/>
            </a:br>
            <a:r>
              <a:rPr lang="en-US" sz="3200" b="1" dirty="0"/>
              <a:t>Sub-Basin Drained at Manaus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36600" y="6553201"/>
            <a:ext cx="674865" cy="923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68375"/>
            <a:r>
              <a:rPr lang="en-US" sz="600" b="1">
                <a:latin typeface="Arial" pitchFamily="34" charset="0"/>
              </a:rPr>
              <a:t>361678_P_22Y.ppt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48417" y="1361122"/>
            <a:ext cx="4519083" cy="4416029"/>
            <a:chOff x="624417" y="1604962"/>
            <a:chExt cx="7874000" cy="4416029"/>
          </a:xfrm>
        </p:grpSpPr>
        <p:pic>
          <p:nvPicPr>
            <p:cNvPr id="30731" name="Picture 11" descr="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417" y="1604962"/>
              <a:ext cx="7874000" cy="441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6" name="Freeform 6"/>
            <p:cNvSpPr>
              <a:spLocks/>
            </p:cNvSpPr>
            <p:nvPr/>
          </p:nvSpPr>
          <p:spPr bwMode="auto">
            <a:xfrm>
              <a:off x="1924051" y="2508648"/>
              <a:ext cx="2973916" cy="1687115"/>
            </a:xfrm>
            <a:custGeom>
              <a:avLst/>
              <a:gdLst/>
              <a:ahLst/>
              <a:cxnLst>
                <a:cxn ang="0">
                  <a:pos x="1374" y="100"/>
                </a:cxn>
                <a:cxn ang="0">
                  <a:pos x="1335" y="10"/>
                </a:cxn>
                <a:cxn ang="0">
                  <a:pos x="1290" y="121"/>
                </a:cxn>
                <a:cxn ang="0">
                  <a:pos x="1145" y="139"/>
                </a:cxn>
                <a:cxn ang="0">
                  <a:pos x="990" y="94"/>
                </a:cxn>
                <a:cxn ang="0">
                  <a:pos x="1059" y="196"/>
                </a:cxn>
                <a:cxn ang="0">
                  <a:pos x="1091" y="229"/>
                </a:cxn>
                <a:cxn ang="0">
                  <a:pos x="977" y="211"/>
                </a:cxn>
                <a:cxn ang="0">
                  <a:pos x="876" y="152"/>
                </a:cxn>
                <a:cxn ang="0">
                  <a:pos x="834" y="185"/>
                </a:cxn>
                <a:cxn ang="0">
                  <a:pos x="756" y="178"/>
                </a:cxn>
                <a:cxn ang="0">
                  <a:pos x="594" y="236"/>
                </a:cxn>
                <a:cxn ang="0">
                  <a:pos x="522" y="259"/>
                </a:cxn>
                <a:cxn ang="0">
                  <a:pos x="474" y="211"/>
                </a:cxn>
                <a:cxn ang="0">
                  <a:pos x="408" y="238"/>
                </a:cxn>
                <a:cxn ang="0">
                  <a:pos x="317" y="178"/>
                </a:cxn>
                <a:cxn ang="0">
                  <a:pos x="200" y="232"/>
                </a:cxn>
                <a:cxn ang="0">
                  <a:pos x="149" y="337"/>
                </a:cxn>
                <a:cxn ang="0">
                  <a:pos x="90" y="377"/>
                </a:cxn>
                <a:cxn ang="0">
                  <a:pos x="60" y="458"/>
                </a:cxn>
                <a:cxn ang="0">
                  <a:pos x="32" y="574"/>
                </a:cxn>
                <a:cxn ang="0">
                  <a:pos x="32" y="661"/>
                </a:cxn>
                <a:cxn ang="0">
                  <a:pos x="3" y="707"/>
                </a:cxn>
                <a:cxn ang="0">
                  <a:pos x="15" y="788"/>
                </a:cxn>
                <a:cxn ang="0">
                  <a:pos x="92" y="821"/>
                </a:cxn>
                <a:cxn ang="0">
                  <a:pos x="168" y="994"/>
                </a:cxn>
                <a:cxn ang="0">
                  <a:pos x="206" y="1090"/>
                </a:cxn>
                <a:cxn ang="0">
                  <a:pos x="251" y="1159"/>
                </a:cxn>
                <a:cxn ang="0">
                  <a:pos x="291" y="1207"/>
                </a:cxn>
                <a:cxn ang="0">
                  <a:pos x="303" y="1270"/>
                </a:cxn>
                <a:cxn ang="0">
                  <a:pos x="390" y="1363"/>
                </a:cxn>
                <a:cxn ang="0">
                  <a:pos x="465" y="1376"/>
                </a:cxn>
                <a:cxn ang="0">
                  <a:pos x="546" y="1415"/>
                </a:cxn>
                <a:cxn ang="0">
                  <a:pos x="591" y="1393"/>
                </a:cxn>
                <a:cxn ang="0">
                  <a:pos x="585" y="1312"/>
                </a:cxn>
                <a:cxn ang="0">
                  <a:pos x="522" y="1232"/>
                </a:cxn>
                <a:cxn ang="0">
                  <a:pos x="506" y="1159"/>
                </a:cxn>
                <a:cxn ang="0">
                  <a:pos x="582" y="1115"/>
                </a:cxn>
                <a:cxn ang="0">
                  <a:pos x="731" y="1124"/>
                </a:cxn>
                <a:cxn ang="0">
                  <a:pos x="896" y="1022"/>
                </a:cxn>
                <a:cxn ang="0">
                  <a:pos x="989" y="995"/>
                </a:cxn>
                <a:cxn ang="0">
                  <a:pos x="1092" y="938"/>
                </a:cxn>
                <a:cxn ang="0">
                  <a:pos x="1124" y="872"/>
                </a:cxn>
                <a:cxn ang="0">
                  <a:pos x="1136" y="805"/>
                </a:cxn>
                <a:cxn ang="0">
                  <a:pos x="1190" y="718"/>
                </a:cxn>
                <a:cxn ang="0">
                  <a:pos x="1307" y="589"/>
                </a:cxn>
                <a:cxn ang="0">
                  <a:pos x="1262" y="452"/>
                </a:cxn>
                <a:cxn ang="0">
                  <a:pos x="1335" y="428"/>
                </a:cxn>
                <a:cxn ang="0">
                  <a:pos x="1364" y="386"/>
                </a:cxn>
                <a:cxn ang="0">
                  <a:pos x="1380" y="322"/>
                </a:cxn>
                <a:cxn ang="0">
                  <a:pos x="1368" y="244"/>
                </a:cxn>
                <a:cxn ang="0">
                  <a:pos x="1352" y="158"/>
                </a:cxn>
              </a:cxnLst>
              <a:rect l="0" t="0" r="r" b="b"/>
              <a:pathLst>
                <a:path w="1405" h="1417">
                  <a:moveTo>
                    <a:pt x="1364" y="134"/>
                  </a:moveTo>
                  <a:cubicBezTo>
                    <a:pt x="1366" y="129"/>
                    <a:pt x="1374" y="109"/>
                    <a:pt x="1374" y="100"/>
                  </a:cubicBezTo>
                  <a:cubicBezTo>
                    <a:pt x="1374" y="91"/>
                    <a:pt x="1369" y="95"/>
                    <a:pt x="1362" y="80"/>
                  </a:cubicBezTo>
                  <a:cubicBezTo>
                    <a:pt x="1355" y="65"/>
                    <a:pt x="1344" y="20"/>
                    <a:pt x="1335" y="10"/>
                  </a:cubicBezTo>
                  <a:cubicBezTo>
                    <a:pt x="1326" y="0"/>
                    <a:pt x="1315" y="2"/>
                    <a:pt x="1308" y="20"/>
                  </a:cubicBezTo>
                  <a:cubicBezTo>
                    <a:pt x="1301" y="38"/>
                    <a:pt x="1307" y="103"/>
                    <a:pt x="1290" y="121"/>
                  </a:cubicBezTo>
                  <a:cubicBezTo>
                    <a:pt x="1273" y="139"/>
                    <a:pt x="1229" y="122"/>
                    <a:pt x="1205" y="125"/>
                  </a:cubicBezTo>
                  <a:cubicBezTo>
                    <a:pt x="1181" y="128"/>
                    <a:pt x="1171" y="149"/>
                    <a:pt x="1145" y="139"/>
                  </a:cubicBezTo>
                  <a:cubicBezTo>
                    <a:pt x="1119" y="129"/>
                    <a:pt x="1076" y="74"/>
                    <a:pt x="1050" y="67"/>
                  </a:cubicBezTo>
                  <a:cubicBezTo>
                    <a:pt x="1024" y="60"/>
                    <a:pt x="996" y="77"/>
                    <a:pt x="990" y="94"/>
                  </a:cubicBezTo>
                  <a:cubicBezTo>
                    <a:pt x="984" y="111"/>
                    <a:pt x="1000" y="152"/>
                    <a:pt x="1011" y="169"/>
                  </a:cubicBezTo>
                  <a:cubicBezTo>
                    <a:pt x="1022" y="186"/>
                    <a:pt x="1041" y="191"/>
                    <a:pt x="1059" y="196"/>
                  </a:cubicBezTo>
                  <a:cubicBezTo>
                    <a:pt x="1077" y="201"/>
                    <a:pt x="1114" y="194"/>
                    <a:pt x="1119" y="199"/>
                  </a:cubicBezTo>
                  <a:cubicBezTo>
                    <a:pt x="1124" y="204"/>
                    <a:pt x="1102" y="222"/>
                    <a:pt x="1091" y="229"/>
                  </a:cubicBezTo>
                  <a:cubicBezTo>
                    <a:pt x="1080" y="236"/>
                    <a:pt x="1074" y="242"/>
                    <a:pt x="1055" y="239"/>
                  </a:cubicBezTo>
                  <a:cubicBezTo>
                    <a:pt x="1036" y="236"/>
                    <a:pt x="997" y="222"/>
                    <a:pt x="977" y="211"/>
                  </a:cubicBezTo>
                  <a:cubicBezTo>
                    <a:pt x="957" y="200"/>
                    <a:pt x="952" y="182"/>
                    <a:pt x="935" y="172"/>
                  </a:cubicBezTo>
                  <a:cubicBezTo>
                    <a:pt x="918" y="162"/>
                    <a:pt x="886" y="149"/>
                    <a:pt x="876" y="152"/>
                  </a:cubicBezTo>
                  <a:cubicBezTo>
                    <a:pt x="866" y="155"/>
                    <a:pt x="880" y="183"/>
                    <a:pt x="873" y="188"/>
                  </a:cubicBezTo>
                  <a:cubicBezTo>
                    <a:pt x="866" y="193"/>
                    <a:pt x="845" y="190"/>
                    <a:pt x="834" y="185"/>
                  </a:cubicBezTo>
                  <a:cubicBezTo>
                    <a:pt x="823" y="180"/>
                    <a:pt x="820" y="156"/>
                    <a:pt x="807" y="155"/>
                  </a:cubicBezTo>
                  <a:cubicBezTo>
                    <a:pt x="794" y="154"/>
                    <a:pt x="777" y="171"/>
                    <a:pt x="756" y="178"/>
                  </a:cubicBezTo>
                  <a:cubicBezTo>
                    <a:pt x="735" y="185"/>
                    <a:pt x="708" y="190"/>
                    <a:pt x="681" y="200"/>
                  </a:cubicBezTo>
                  <a:cubicBezTo>
                    <a:pt x="654" y="210"/>
                    <a:pt x="613" y="227"/>
                    <a:pt x="594" y="236"/>
                  </a:cubicBezTo>
                  <a:cubicBezTo>
                    <a:pt x="575" y="245"/>
                    <a:pt x="578" y="252"/>
                    <a:pt x="566" y="256"/>
                  </a:cubicBezTo>
                  <a:cubicBezTo>
                    <a:pt x="554" y="260"/>
                    <a:pt x="534" y="265"/>
                    <a:pt x="522" y="259"/>
                  </a:cubicBezTo>
                  <a:cubicBezTo>
                    <a:pt x="510" y="253"/>
                    <a:pt x="499" y="226"/>
                    <a:pt x="491" y="218"/>
                  </a:cubicBezTo>
                  <a:cubicBezTo>
                    <a:pt x="483" y="210"/>
                    <a:pt x="482" y="209"/>
                    <a:pt x="474" y="211"/>
                  </a:cubicBezTo>
                  <a:cubicBezTo>
                    <a:pt x="466" y="213"/>
                    <a:pt x="451" y="229"/>
                    <a:pt x="440" y="233"/>
                  </a:cubicBezTo>
                  <a:cubicBezTo>
                    <a:pt x="429" y="237"/>
                    <a:pt x="423" y="245"/>
                    <a:pt x="408" y="238"/>
                  </a:cubicBezTo>
                  <a:cubicBezTo>
                    <a:pt x="393" y="231"/>
                    <a:pt x="363" y="200"/>
                    <a:pt x="348" y="190"/>
                  </a:cubicBezTo>
                  <a:cubicBezTo>
                    <a:pt x="333" y="180"/>
                    <a:pt x="334" y="175"/>
                    <a:pt x="317" y="178"/>
                  </a:cubicBezTo>
                  <a:cubicBezTo>
                    <a:pt x="300" y="181"/>
                    <a:pt x="265" y="197"/>
                    <a:pt x="246" y="206"/>
                  </a:cubicBezTo>
                  <a:cubicBezTo>
                    <a:pt x="227" y="215"/>
                    <a:pt x="212" y="219"/>
                    <a:pt x="200" y="232"/>
                  </a:cubicBezTo>
                  <a:cubicBezTo>
                    <a:pt x="188" y="245"/>
                    <a:pt x="182" y="266"/>
                    <a:pt x="174" y="283"/>
                  </a:cubicBezTo>
                  <a:cubicBezTo>
                    <a:pt x="166" y="300"/>
                    <a:pt x="158" y="321"/>
                    <a:pt x="149" y="337"/>
                  </a:cubicBezTo>
                  <a:cubicBezTo>
                    <a:pt x="140" y="353"/>
                    <a:pt x="129" y="369"/>
                    <a:pt x="119" y="376"/>
                  </a:cubicBezTo>
                  <a:cubicBezTo>
                    <a:pt x="109" y="383"/>
                    <a:pt x="99" y="371"/>
                    <a:pt x="90" y="377"/>
                  </a:cubicBezTo>
                  <a:cubicBezTo>
                    <a:pt x="81" y="383"/>
                    <a:pt x="70" y="397"/>
                    <a:pt x="65" y="410"/>
                  </a:cubicBezTo>
                  <a:cubicBezTo>
                    <a:pt x="60" y="423"/>
                    <a:pt x="61" y="438"/>
                    <a:pt x="60" y="458"/>
                  </a:cubicBezTo>
                  <a:cubicBezTo>
                    <a:pt x="59" y="478"/>
                    <a:pt x="64" y="511"/>
                    <a:pt x="59" y="530"/>
                  </a:cubicBezTo>
                  <a:cubicBezTo>
                    <a:pt x="54" y="549"/>
                    <a:pt x="38" y="560"/>
                    <a:pt x="32" y="574"/>
                  </a:cubicBezTo>
                  <a:cubicBezTo>
                    <a:pt x="26" y="588"/>
                    <a:pt x="24" y="602"/>
                    <a:pt x="24" y="616"/>
                  </a:cubicBezTo>
                  <a:cubicBezTo>
                    <a:pt x="24" y="630"/>
                    <a:pt x="31" y="647"/>
                    <a:pt x="32" y="661"/>
                  </a:cubicBezTo>
                  <a:cubicBezTo>
                    <a:pt x="33" y="675"/>
                    <a:pt x="34" y="690"/>
                    <a:pt x="29" y="698"/>
                  </a:cubicBezTo>
                  <a:cubicBezTo>
                    <a:pt x="24" y="706"/>
                    <a:pt x="6" y="700"/>
                    <a:pt x="3" y="707"/>
                  </a:cubicBezTo>
                  <a:cubicBezTo>
                    <a:pt x="0" y="714"/>
                    <a:pt x="6" y="726"/>
                    <a:pt x="8" y="739"/>
                  </a:cubicBezTo>
                  <a:cubicBezTo>
                    <a:pt x="10" y="752"/>
                    <a:pt x="5" y="778"/>
                    <a:pt x="15" y="788"/>
                  </a:cubicBezTo>
                  <a:cubicBezTo>
                    <a:pt x="25" y="798"/>
                    <a:pt x="53" y="794"/>
                    <a:pt x="66" y="799"/>
                  </a:cubicBezTo>
                  <a:cubicBezTo>
                    <a:pt x="79" y="804"/>
                    <a:pt x="83" y="802"/>
                    <a:pt x="92" y="821"/>
                  </a:cubicBezTo>
                  <a:cubicBezTo>
                    <a:pt x="101" y="840"/>
                    <a:pt x="110" y="884"/>
                    <a:pt x="123" y="913"/>
                  </a:cubicBezTo>
                  <a:cubicBezTo>
                    <a:pt x="136" y="942"/>
                    <a:pt x="157" y="971"/>
                    <a:pt x="168" y="994"/>
                  </a:cubicBezTo>
                  <a:cubicBezTo>
                    <a:pt x="179" y="1017"/>
                    <a:pt x="186" y="1032"/>
                    <a:pt x="192" y="1048"/>
                  </a:cubicBezTo>
                  <a:cubicBezTo>
                    <a:pt x="198" y="1064"/>
                    <a:pt x="201" y="1080"/>
                    <a:pt x="206" y="1090"/>
                  </a:cubicBezTo>
                  <a:cubicBezTo>
                    <a:pt x="211" y="1100"/>
                    <a:pt x="217" y="1099"/>
                    <a:pt x="224" y="1111"/>
                  </a:cubicBezTo>
                  <a:cubicBezTo>
                    <a:pt x="231" y="1123"/>
                    <a:pt x="242" y="1147"/>
                    <a:pt x="251" y="1159"/>
                  </a:cubicBezTo>
                  <a:cubicBezTo>
                    <a:pt x="260" y="1171"/>
                    <a:pt x="274" y="1175"/>
                    <a:pt x="281" y="1183"/>
                  </a:cubicBezTo>
                  <a:cubicBezTo>
                    <a:pt x="288" y="1191"/>
                    <a:pt x="285" y="1197"/>
                    <a:pt x="291" y="1207"/>
                  </a:cubicBezTo>
                  <a:cubicBezTo>
                    <a:pt x="297" y="1217"/>
                    <a:pt x="313" y="1230"/>
                    <a:pt x="315" y="1240"/>
                  </a:cubicBezTo>
                  <a:cubicBezTo>
                    <a:pt x="317" y="1250"/>
                    <a:pt x="304" y="1258"/>
                    <a:pt x="303" y="1270"/>
                  </a:cubicBezTo>
                  <a:cubicBezTo>
                    <a:pt x="302" y="1282"/>
                    <a:pt x="297" y="1299"/>
                    <a:pt x="311" y="1315"/>
                  </a:cubicBezTo>
                  <a:cubicBezTo>
                    <a:pt x="325" y="1331"/>
                    <a:pt x="370" y="1357"/>
                    <a:pt x="390" y="1363"/>
                  </a:cubicBezTo>
                  <a:cubicBezTo>
                    <a:pt x="410" y="1369"/>
                    <a:pt x="417" y="1349"/>
                    <a:pt x="429" y="1351"/>
                  </a:cubicBezTo>
                  <a:cubicBezTo>
                    <a:pt x="441" y="1353"/>
                    <a:pt x="450" y="1367"/>
                    <a:pt x="465" y="1376"/>
                  </a:cubicBezTo>
                  <a:cubicBezTo>
                    <a:pt x="480" y="1385"/>
                    <a:pt x="505" y="1400"/>
                    <a:pt x="518" y="1406"/>
                  </a:cubicBezTo>
                  <a:cubicBezTo>
                    <a:pt x="531" y="1412"/>
                    <a:pt x="539" y="1417"/>
                    <a:pt x="546" y="1415"/>
                  </a:cubicBezTo>
                  <a:cubicBezTo>
                    <a:pt x="553" y="1413"/>
                    <a:pt x="556" y="1398"/>
                    <a:pt x="563" y="1394"/>
                  </a:cubicBezTo>
                  <a:cubicBezTo>
                    <a:pt x="570" y="1390"/>
                    <a:pt x="587" y="1398"/>
                    <a:pt x="591" y="1393"/>
                  </a:cubicBezTo>
                  <a:cubicBezTo>
                    <a:pt x="595" y="1388"/>
                    <a:pt x="586" y="1379"/>
                    <a:pt x="585" y="1366"/>
                  </a:cubicBezTo>
                  <a:cubicBezTo>
                    <a:pt x="584" y="1353"/>
                    <a:pt x="590" y="1327"/>
                    <a:pt x="585" y="1312"/>
                  </a:cubicBezTo>
                  <a:cubicBezTo>
                    <a:pt x="580" y="1297"/>
                    <a:pt x="565" y="1290"/>
                    <a:pt x="555" y="1277"/>
                  </a:cubicBezTo>
                  <a:cubicBezTo>
                    <a:pt x="545" y="1264"/>
                    <a:pt x="530" y="1243"/>
                    <a:pt x="522" y="1232"/>
                  </a:cubicBezTo>
                  <a:cubicBezTo>
                    <a:pt x="514" y="1221"/>
                    <a:pt x="512" y="1220"/>
                    <a:pt x="509" y="1208"/>
                  </a:cubicBezTo>
                  <a:cubicBezTo>
                    <a:pt x="506" y="1196"/>
                    <a:pt x="504" y="1171"/>
                    <a:pt x="506" y="1159"/>
                  </a:cubicBezTo>
                  <a:cubicBezTo>
                    <a:pt x="508" y="1147"/>
                    <a:pt x="511" y="1145"/>
                    <a:pt x="524" y="1138"/>
                  </a:cubicBezTo>
                  <a:cubicBezTo>
                    <a:pt x="537" y="1131"/>
                    <a:pt x="560" y="1116"/>
                    <a:pt x="582" y="1115"/>
                  </a:cubicBezTo>
                  <a:cubicBezTo>
                    <a:pt x="604" y="1114"/>
                    <a:pt x="634" y="1128"/>
                    <a:pt x="659" y="1129"/>
                  </a:cubicBezTo>
                  <a:cubicBezTo>
                    <a:pt x="684" y="1130"/>
                    <a:pt x="706" y="1133"/>
                    <a:pt x="731" y="1124"/>
                  </a:cubicBezTo>
                  <a:cubicBezTo>
                    <a:pt x="756" y="1115"/>
                    <a:pt x="780" y="1089"/>
                    <a:pt x="807" y="1072"/>
                  </a:cubicBezTo>
                  <a:cubicBezTo>
                    <a:pt x="834" y="1055"/>
                    <a:pt x="873" y="1033"/>
                    <a:pt x="896" y="1022"/>
                  </a:cubicBezTo>
                  <a:cubicBezTo>
                    <a:pt x="919" y="1011"/>
                    <a:pt x="932" y="1008"/>
                    <a:pt x="947" y="1004"/>
                  </a:cubicBezTo>
                  <a:cubicBezTo>
                    <a:pt x="962" y="1000"/>
                    <a:pt x="971" y="1003"/>
                    <a:pt x="989" y="995"/>
                  </a:cubicBezTo>
                  <a:cubicBezTo>
                    <a:pt x="1007" y="987"/>
                    <a:pt x="1038" y="968"/>
                    <a:pt x="1055" y="958"/>
                  </a:cubicBezTo>
                  <a:cubicBezTo>
                    <a:pt x="1072" y="948"/>
                    <a:pt x="1081" y="947"/>
                    <a:pt x="1092" y="938"/>
                  </a:cubicBezTo>
                  <a:cubicBezTo>
                    <a:pt x="1103" y="929"/>
                    <a:pt x="1116" y="916"/>
                    <a:pt x="1121" y="905"/>
                  </a:cubicBezTo>
                  <a:cubicBezTo>
                    <a:pt x="1126" y="894"/>
                    <a:pt x="1123" y="882"/>
                    <a:pt x="1124" y="872"/>
                  </a:cubicBezTo>
                  <a:cubicBezTo>
                    <a:pt x="1125" y="862"/>
                    <a:pt x="1123" y="853"/>
                    <a:pt x="1125" y="842"/>
                  </a:cubicBezTo>
                  <a:cubicBezTo>
                    <a:pt x="1127" y="831"/>
                    <a:pt x="1132" y="818"/>
                    <a:pt x="1136" y="805"/>
                  </a:cubicBezTo>
                  <a:cubicBezTo>
                    <a:pt x="1140" y="792"/>
                    <a:pt x="1142" y="780"/>
                    <a:pt x="1151" y="766"/>
                  </a:cubicBezTo>
                  <a:cubicBezTo>
                    <a:pt x="1160" y="752"/>
                    <a:pt x="1174" y="733"/>
                    <a:pt x="1190" y="718"/>
                  </a:cubicBezTo>
                  <a:cubicBezTo>
                    <a:pt x="1206" y="703"/>
                    <a:pt x="1229" y="699"/>
                    <a:pt x="1248" y="677"/>
                  </a:cubicBezTo>
                  <a:cubicBezTo>
                    <a:pt x="1267" y="655"/>
                    <a:pt x="1305" y="624"/>
                    <a:pt x="1307" y="589"/>
                  </a:cubicBezTo>
                  <a:cubicBezTo>
                    <a:pt x="1309" y="554"/>
                    <a:pt x="1269" y="489"/>
                    <a:pt x="1262" y="466"/>
                  </a:cubicBezTo>
                  <a:cubicBezTo>
                    <a:pt x="1255" y="443"/>
                    <a:pt x="1256" y="456"/>
                    <a:pt x="1262" y="452"/>
                  </a:cubicBezTo>
                  <a:cubicBezTo>
                    <a:pt x="1268" y="448"/>
                    <a:pt x="1287" y="446"/>
                    <a:pt x="1299" y="442"/>
                  </a:cubicBezTo>
                  <a:cubicBezTo>
                    <a:pt x="1311" y="438"/>
                    <a:pt x="1326" y="433"/>
                    <a:pt x="1335" y="428"/>
                  </a:cubicBezTo>
                  <a:cubicBezTo>
                    <a:pt x="1344" y="423"/>
                    <a:pt x="1350" y="416"/>
                    <a:pt x="1355" y="409"/>
                  </a:cubicBezTo>
                  <a:cubicBezTo>
                    <a:pt x="1360" y="402"/>
                    <a:pt x="1363" y="393"/>
                    <a:pt x="1364" y="386"/>
                  </a:cubicBezTo>
                  <a:cubicBezTo>
                    <a:pt x="1365" y="379"/>
                    <a:pt x="1361" y="375"/>
                    <a:pt x="1364" y="364"/>
                  </a:cubicBezTo>
                  <a:cubicBezTo>
                    <a:pt x="1367" y="353"/>
                    <a:pt x="1374" y="335"/>
                    <a:pt x="1380" y="322"/>
                  </a:cubicBezTo>
                  <a:cubicBezTo>
                    <a:pt x="1386" y="309"/>
                    <a:pt x="1405" y="297"/>
                    <a:pt x="1403" y="284"/>
                  </a:cubicBezTo>
                  <a:cubicBezTo>
                    <a:pt x="1401" y="271"/>
                    <a:pt x="1376" y="257"/>
                    <a:pt x="1368" y="244"/>
                  </a:cubicBezTo>
                  <a:cubicBezTo>
                    <a:pt x="1360" y="231"/>
                    <a:pt x="1358" y="219"/>
                    <a:pt x="1355" y="205"/>
                  </a:cubicBezTo>
                  <a:cubicBezTo>
                    <a:pt x="1352" y="191"/>
                    <a:pt x="1351" y="169"/>
                    <a:pt x="1352" y="158"/>
                  </a:cubicBezTo>
                  <a:cubicBezTo>
                    <a:pt x="1353" y="147"/>
                    <a:pt x="1360" y="141"/>
                    <a:pt x="1362" y="137"/>
                  </a:cubicBezTo>
                </a:path>
              </a:pathLst>
            </a:custGeom>
            <a:solidFill>
              <a:schemeClr val="accent2">
                <a:alpha val="50000"/>
              </a:scheme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28" name="Freeform 8"/>
            <p:cNvSpPr>
              <a:spLocks/>
            </p:cNvSpPr>
            <p:nvPr/>
          </p:nvSpPr>
          <p:spPr bwMode="auto">
            <a:xfrm>
              <a:off x="2986618" y="2699148"/>
              <a:ext cx="3230033" cy="1940719"/>
            </a:xfrm>
            <a:custGeom>
              <a:avLst/>
              <a:gdLst/>
              <a:ahLst/>
              <a:cxnLst>
                <a:cxn ang="0">
                  <a:pos x="1511" y="516"/>
                </a:cxn>
                <a:cxn ang="0">
                  <a:pos x="1476" y="785"/>
                </a:cxn>
                <a:cxn ang="0">
                  <a:pos x="1422" y="1017"/>
                </a:cxn>
                <a:cxn ang="0">
                  <a:pos x="1211" y="1224"/>
                </a:cxn>
                <a:cxn ang="0">
                  <a:pos x="1187" y="1194"/>
                </a:cxn>
                <a:cxn ang="0">
                  <a:pos x="1019" y="1145"/>
                </a:cxn>
                <a:cxn ang="0">
                  <a:pos x="887" y="1283"/>
                </a:cxn>
                <a:cxn ang="0">
                  <a:pos x="855" y="1440"/>
                </a:cxn>
                <a:cxn ang="0">
                  <a:pos x="776" y="1617"/>
                </a:cxn>
                <a:cxn ang="0">
                  <a:pos x="650" y="1580"/>
                </a:cxn>
                <a:cxn ang="0">
                  <a:pos x="477" y="1482"/>
                </a:cxn>
                <a:cxn ang="0">
                  <a:pos x="378" y="1440"/>
                </a:cxn>
                <a:cxn ang="0">
                  <a:pos x="242" y="1302"/>
                </a:cxn>
                <a:cxn ang="0">
                  <a:pos x="96" y="1239"/>
                </a:cxn>
                <a:cxn ang="0">
                  <a:pos x="65" y="1126"/>
                </a:cxn>
                <a:cxn ang="0">
                  <a:pos x="8" y="1051"/>
                </a:cxn>
                <a:cxn ang="0">
                  <a:pos x="39" y="968"/>
                </a:cxn>
                <a:cxn ang="0">
                  <a:pos x="111" y="960"/>
                </a:cxn>
                <a:cxn ang="0">
                  <a:pos x="227" y="968"/>
                </a:cxn>
                <a:cxn ang="0">
                  <a:pos x="398" y="859"/>
                </a:cxn>
                <a:cxn ang="0">
                  <a:pos x="578" y="780"/>
                </a:cxn>
                <a:cxn ang="0">
                  <a:pos x="618" y="731"/>
                </a:cxn>
                <a:cxn ang="0">
                  <a:pos x="662" y="588"/>
                </a:cxn>
                <a:cxn ang="0">
                  <a:pos x="720" y="537"/>
                </a:cxn>
                <a:cxn ang="0">
                  <a:pos x="795" y="458"/>
                </a:cxn>
                <a:cxn ang="0">
                  <a:pos x="779" y="346"/>
                </a:cxn>
                <a:cxn ang="0">
                  <a:pos x="798" y="282"/>
                </a:cxn>
                <a:cxn ang="0">
                  <a:pos x="861" y="230"/>
                </a:cxn>
                <a:cxn ang="0">
                  <a:pos x="873" y="174"/>
                </a:cxn>
                <a:cxn ang="0">
                  <a:pos x="911" y="126"/>
                </a:cxn>
                <a:cxn ang="0">
                  <a:pos x="1014" y="86"/>
                </a:cxn>
                <a:cxn ang="0">
                  <a:pos x="1125" y="24"/>
                </a:cxn>
                <a:cxn ang="0">
                  <a:pos x="1167" y="0"/>
                </a:cxn>
                <a:cxn ang="0">
                  <a:pos x="1227" y="15"/>
                </a:cxn>
                <a:cxn ang="0">
                  <a:pos x="1362" y="189"/>
                </a:cxn>
              </a:cxnLst>
              <a:rect l="0" t="0" r="r" b="b"/>
              <a:pathLst>
                <a:path w="1526" h="1630">
                  <a:moveTo>
                    <a:pt x="1514" y="337"/>
                  </a:moveTo>
                  <a:cubicBezTo>
                    <a:pt x="1513" y="366"/>
                    <a:pt x="1526" y="468"/>
                    <a:pt x="1511" y="516"/>
                  </a:cubicBezTo>
                  <a:cubicBezTo>
                    <a:pt x="1496" y="564"/>
                    <a:pt x="1430" y="580"/>
                    <a:pt x="1424" y="625"/>
                  </a:cubicBezTo>
                  <a:cubicBezTo>
                    <a:pt x="1418" y="670"/>
                    <a:pt x="1469" y="743"/>
                    <a:pt x="1476" y="785"/>
                  </a:cubicBezTo>
                  <a:cubicBezTo>
                    <a:pt x="1483" y="827"/>
                    <a:pt x="1473" y="840"/>
                    <a:pt x="1464" y="879"/>
                  </a:cubicBezTo>
                  <a:cubicBezTo>
                    <a:pt x="1455" y="918"/>
                    <a:pt x="1441" y="976"/>
                    <a:pt x="1422" y="1017"/>
                  </a:cubicBezTo>
                  <a:cubicBezTo>
                    <a:pt x="1403" y="1058"/>
                    <a:pt x="1382" y="1090"/>
                    <a:pt x="1347" y="1124"/>
                  </a:cubicBezTo>
                  <a:cubicBezTo>
                    <a:pt x="1312" y="1158"/>
                    <a:pt x="1242" y="1205"/>
                    <a:pt x="1211" y="1224"/>
                  </a:cubicBezTo>
                  <a:cubicBezTo>
                    <a:pt x="1180" y="1243"/>
                    <a:pt x="1162" y="1243"/>
                    <a:pt x="1158" y="1238"/>
                  </a:cubicBezTo>
                  <a:cubicBezTo>
                    <a:pt x="1154" y="1233"/>
                    <a:pt x="1189" y="1210"/>
                    <a:pt x="1187" y="1194"/>
                  </a:cubicBezTo>
                  <a:cubicBezTo>
                    <a:pt x="1185" y="1178"/>
                    <a:pt x="1173" y="1148"/>
                    <a:pt x="1145" y="1140"/>
                  </a:cubicBezTo>
                  <a:cubicBezTo>
                    <a:pt x="1117" y="1132"/>
                    <a:pt x="1055" y="1121"/>
                    <a:pt x="1019" y="1145"/>
                  </a:cubicBezTo>
                  <a:cubicBezTo>
                    <a:pt x="983" y="1169"/>
                    <a:pt x="949" y="1260"/>
                    <a:pt x="927" y="1283"/>
                  </a:cubicBezTo>
                  <a:cubicBezTo>
                    <a:pt x="905" y="1306"/>
                    <a:pt x="893" y="1273"/>
                    <a:pt x="887" y="1283"/>
                  </a:cubicBezTo>
                  <a:cubicBezTo>
                    <a:pt x="881" y="1293"/>
                    <a:pt x="895" y="1318"/>
                    <a:pt x="890" y="1344"/>
                  </a:cubicBezTo>
                  <a:cubicBezTo>
                    <a:pt x="885" y="1370"/>
                    <a:pt x="870" y="1408"/>
                    <a:pt x="855" y="1440"/>
                  </a:cubicBezTo>
                  <a:cubicBezTo>
                    <a:pt x="840" y="1472"/>
                    <a:pt x="814" y="1509"/>
                    <a:pt x="801" y="1538"/>
                  </a:cubicBezTo>
                  <a:cubicBezTo>
                    <a:pt x="788" y="1567"/>
                    <a:pt x="789" y="1604"/>
                    <a:pt x="776" y="1617"/>
                  </a:cubicBezTo>
                  <a:cubicBezTo>
                    <a:pt x="763" y="1630"/>
                    <a:pt x="743" y="1622"/>
                    <a:pt x="722" y="1616"/>
                  </a:cubicBezTo>
                  <a:cubicBezTo>
                    <a:pt x="701" y="1610"/>
                    <a:pt x="675" y="1594"/>
                    <a:pt x="650" y="1580"/>
                  </a:cubicBezTo>
                  <a:cubicBezTo>
                    <a:pt x="625" y="1566"/>
                    <a:pt x="601" y="1549"/>
                    <a:pt x="572" y="1533"/>
                  </a:cubicBezTo>
                  <a:cubicBezTo>
                    <a:pt x="543" y="1517"/>
                    <a:pt x="508" y="1491"/>
                    <a:pt x="477" y="1482"/>
                  </a:cubicBezTo>
                  <a:cubicBezTo>
                    <a:pt x="446" y="1473"/>
                    <a:pt x="403" y="1483"/>
                    <a:pt x="387" y="1476"/>
                  </a:cubicBezTo>
                  <a:cubicBezTo>
                    <a:pt x="371" y="1469"/>
                    <a:pt x="390" y="1458"/>
                    <a:pt x="378" y="1440"/>
                  </a:cubicBezTo>
                  <a:cubicBezTo>
                    <a:pt x="366" y="1422"/>
                    <a:pt x="338" y="1388"/>
                    <a:pt x="315" y="1365"/>
                  </a:cubicBezTo>
                  <a:cubicBezTo>
                    <a:pt x="292" y="1342"/>
                    <a:pt x="260" y="1317"/>
                    <a:pt x="242" y="1302"/>
                  </a:cubicBezTo>
                  <a:cubicBezTo>
                    <a:pt x="224" y="1287"/>
                    <a:pt x="234" y="1285"/>
                    <a:pt x="210" y="1275"/>
                  </a:cubicBezTo>
                  <a:cubicBezTo>
                    <a:pt x="186" y="1265"/>
                    <a:pt x="117" y="1260"/>
                    <a:pt x="96" y="1239"/>
                  </a:cubicBezTo>
                  <a:cubicBezTo>
                    <a:pt x="75" y="1218"/>
                    <a:pt x="88" y="1168"/>
                    <a:pt x="83" y="1149"/>
                  </a:cubicBezTo>
                  <a:cubicBezTo>
                    <a:pt x="78" y="1130"/>
                    <a:pt x="71" y="1133"/>
                    <a:pt x="65" y="1126"/>
                  </a:cubicBezTo>
                  <a:cubicBezTo>
                    <a:pt x="59" y="1119"/>
                    <a:pt x="56" y="1119"/>
                    <a:pt x="47" y="1107"/>
                  </a:cubicBezTo>
                  <a:cubicBezTo>
                    <a:pt x="38" y="1095"/>
                    <a:pt x="15" y="1069"/>
                    <a:pt x="8" y="1051"/>
                  </a:cubicBezTo>
                  <a:cubicBezTo>
                    <a:pt x="1" y="1033"/>
                    <a:pt x="0" y="1012"/>
                    <a:pt x="5" y="998"/>
                  </a:cubicBezTo>
                  <a:cubicBezTo>
                    <a:pt x="10" y="984"/>
                    <a:pt x="27" y="975"/>
                    <a:pt x="39" y="968"/>
                  </a:cubicBezTo>
                  <a:cubicBezTo>
                    <a:pt x="51" y="961"/>
                    <a:pt x="66" y="958"/>
                    <a:pt x="78" y="957"/>
                  </a:cubicBezTo>
                  <a:cubicBezTo>
                    <a:pt x="90" y="956"/>
                    <a:pt x="99" y="958"/>
                    <a:pt x="111" y="960"/>
                  </a:cubicBezTo>
                  <a:cubicBezTo>
                    <a:pt x="123" y="962"/>
                    <a:pt x="134" y="968"/>
                    <a:pt x="153" y="969"/>
                  </a:cubicBezTo>
                  <a:cubicBezTo>
                    <a:pt x="172" y="970"/>
                    <a:pt x="207" y="974"/>
                    <a:pt x="227" y="968"/>
                  </a:cubicBezTo>
                  <a:cubicBezTo>
                    <a:pt x="247" y="962"/>
                    <a:pt x="245" y="953"/>
                    <a:pt x="273" y="935"/>
                  </a:cubicBezTo>
                  <a:cubicBezTo>
                    <a:pt x="301" y="917"/>
                    <a:pt x="362" y="876"/>
                    <a:pt x="398" y="859"/>
                  </a:cubicBezTo>
                  <a:cubicBezTo>
                    <a:pt x="434" y="842"/>
                    <a:pt x="462" y="847"/>
                    <a:pt x="492" y="834"/>
                  </a:cubicBezTo>
                  <a:cubicBezTo>
                    <a:pt x="522" y="821"/>
                    <a:pt x="556" y="794"/>
                    <a:pt x="578" y="780"/>
                  </a:cubicBezTo>
                  <a:cubicBezTo>
                    <a:pt x="600" y="766"/>
                    <a:pt x="616" y="758"/>
                    <a:pt x="623" y="750"/>
                  </a:cubicBezTo>
                  <a:cubicBezTo>
                    <a:pt x="630" y="742"/>
                    <a:pt x="617" y="745"/>
                    <a:pt x="618" y="731"/>
                  </a:cubicBezTo>
                  <a:cubicBezTo>
                    <a:pt x="619" y="717"/>
                    <a:pt x="620" y="692"/>
                    <a:pt x="627" y="668"/>
                  </a:cubicBezTo>
                  <a:cubicBezTo>
                    <a:pt x="634" y="644"/>
                    <a:pt x="652" y="606"/>
                    <a:pt x="662" y="588"/>
                  </a:cubicBezTo>
                  <a:cubicBezTo>
                    <a:pt x="672" y="570"/>
                    <a:pt x="676" y="568"/>
                    <a:pt x="686" y="560"/>
                  </a:cubicBezTo>
                  <a:cubicBezTo>
                    <a:pt x="696" y="552"/>
                    <a:pt x="709" y="545"/>
                    <a:pt x="720" y="537"/>
                  </a:cubicBezTo>
                  <a:cubicBezTo>
                    <a:pt x="731" y="529"/>
                    <a:pt x="741" y="523"/>
                    <a:pt x="753" y="510"/>
                  </a:cubicBezTo>
                  <a:cubicBezTo>
                    <a:pt x="765" y="497"/>
                    <a:pt x="786" y="475"/>
                    <a:pt x="795" y="458"/>
                  </a:cubicBezTo>
                  <a:cubicBezTo>
                    <a:pt x="804" y="441"/>
                    <a:pt x="809" y="429"/>
                    <a:pt x="806" y="410"/>
                  </a:cubicBezTo>
                  <a:cubicBezTo>
                    <a:pt x="803" y="391"/>
                    <a:pt x="787" y="364"/>
                    <a:pt x="779" y="346"/>
                  </a:cubicBezTo>
                  <a:cubicBezTo>
                    <a:pt x="771" y="328"/>
                    <a:pt x="753" y="310"/>
                    <a:pt x="756" y="299"/>
                  </a:cubicBezTo>
                  <a:cubicBezTo>
                    <a:pt x="759" y="288"/>
                    <a:pt x="782" y="289"/>
                    <a:pt x="798" y="282"/>
                  </a:cubicBezTo>
                  <a:cubicBezTo>
                    <a:pt x="814" y="275"/>
                    <a:pt x="841" y="265"/>
                    <a:pt x="851" y="256"/>
                  </a:cubicBezTo>
                  <a:cubicBezTo>
                    <a:pt x="861" y="247"/>
                    <a:pt x="859" y="239"/>
                    <a:pt x="861" y="230"/>
                  </a:cubicBezTo>
                  <a:cubicBezTo>
                    <a:pt x="863" y="221"/>
                    <a:pt x="858" y="209"/>
                    <a:pt x="860" y="200"/>
                  </a:cubicBezTo>
                  <a:cubicBezTo>
                    <a:pt x="862" y="191"/>
                    <a:pt x="869" y="182"/>
                    <a:pt x="873" y="174"/>
                  </a:cubicBezTo>
                  <a:cubicBezTo>
                    <a:pt x="877" y="166"/>
                    <a:pt x="881" y="157"/>
                    <a:pt x="887" y="149"/>
                  </a:cubicBezTo>
                  <a:cubicBezTo>
                    <a:pt x="893" y="141"/>
                    <a:pt x="899" y="137"/>
                    <a:pt x="911" y="126"/>
                  </a:cubicBezTo>
                  <a:cubicBezTo>
                    <a:pt x="923" y="115"/>
                    <a:pt x="940" y="90"/>
                    <a:pt x="957" y="83"/>
                  </a:cubicBezTo>
                  <a:cubicBezTo>
                    <a:pt x="974" y="76"/>
                    <a:pt x="994" y="86"/>
                    <a:pt x="1014" y="86"/>
                  </a:cubicBezTo>
                  <a:cubicBezTo>
                    <a:pt x="1034" y="86"/>
                    <a:pt x="1059" y="91"/>
                    <a:pt x="1077" y="81"/>
                  </a:cubicBezTo>
                  <a:cubicBezTo>
                    <a:pt x="1095" y="71"/>
                    <a:pt x="1114" y="36"/>
                    <a:pt x="1125" y="24"/>
                  </a:cubicBezTo>
                  <a:cubicBezTo>
                    <a:pt x="1136" y="12"/>
                    <a:pt x="1136" y="13"/>
                    <a:pt x="1143" y="9"/>
                  </a:cubicBezTo>
                  <a:cubicBezTo>
                    <a:pt x="1150" y="5"/>
                    <a:pt x="1159" y="0"/>
                    <a:pt x="1167" y="0"/>
                  </a:cubicBezTo>
                  <a:cubicBezTo>
                    <a:pt x="1175" y="0"/>
                    <a:pt x="1184" y="9"/>
                    <a:pt x="1194" y="12"/>
                  </a:cubicBezTo>
                  <a:cubicBezTo>
                    <a:pt x="1204" y="15"/>
                    <a:pt x="1210" y="3"/>
                    <a:pt x="1227" y="15"/>
                  </a:cubicBezTo>
                  <a:cubicBezTo>
                    <a:pt x="1244" y="27"/>
                    <a:pt x="1274" y="55"/>
                    <a:pt x="1296" y="84"/>
                  </a:cubicBezTo>
                  <a:cubicBezTo>
                    <a:pt x="1318" y="113"/>
                    <a:pt x="1335" y="171"/>
                    <a:pt x="1362" y="189"/>
                  </a:cubicBezTo>
                  <a:cubicBezTo>
                    <a:pt x="1389" y="207"/>
                    <a:pt x="1441" y="194"/>
                    <a:pt x="1461" y="195"/>
                  </a:cubicBezTo>
                </a:path>
              </a:pathLst>
            </a:custGeom>
            <a:solidFill>
              <a:srgbClr val="B1B7ED">
                <a:alpha val="50000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>
              <a:off x="4584700" y="3092053"/>
              <a:ext cx="9476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tx2"/>
                  </a:solidFill>
                  <a:latin typeface="Arial" pitchFamily="34" charset="0"/>
                </a:rPr>
                <a:t>Manaus</a:t>
              </a:r>
            </a:p>
          </p:txBody>
        </p:sp>
        <p:sp>
          <p:nvSpPr>
            <p:cNvPr id="30730" name="Oval 10"/>
            <p:cNvSpPr>
              <a:spLocks noChangeArrowheads="1"/>
            </p:cNvSpPr>
            <p:nvPr/>
          </p:nvSpPr>
          <p:spPr bwMode="auto">
            <a:xfrm>
              <a:off x="4546601" y="3109913"/>
              <a:ext cx="80433" cy="452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Seasonal phase of rainfall in the Amazon basin</a:t>
            </a:r>
            <a:endParaRPr lang="en-US" dirty="0"/>
          </a:p>
        </p:txBody>
      </p:sp>
      <p:pic>
        <p:nvPicPr>
          <p:cNvPr id="3" name="Picture 2" descr="south africa.jpg"/>
          <p:cNvPicPr>
            <a:picLocks noChangeAspect="1"/>
          </p:cNvPicPr>
          <p:nvPr/>
        </p:nvPicPr>
        <p:blipFill>
          <a:blip r:embed="rId2" cstate="print"/>
          <a:srcRect t="13284" r="8438"/>
          <a:stretch>
            <a:fillRect/>
          </a:stretch>
        </p:blipFill>
        <p:spPr>
          <a:xfrm>
            <a:off x="371475" y="1181100"/>
            <a:ext cx="8372475" cy="4814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00374" y="3695700"/>
            <a:ext cx="8477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MANAUS</a:t>
            </a:r>
            <a:endParaRPr lang="en-US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>
            <a:off x="3848099" y="3803422"/>
            <a:ext cx="228601" cy="197078"/>
          </a:xfrm>
          <a:prstGeom prst="line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227014"/>
            <a:ext cx="7581901" cy="73501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Hydrographs at Manaus for selected years</a:t>
            </a:r>
            <a:endParaRPr lang="en-US" sz="3200" b="1" dirty="0"/>
          </a:p>
        </p:txBody>
      </p:sp>
      <p:pic>
        <p:nvPicPr>
          <p:cNvPr id="3" name="Picture 2" descr="grafico2.jpg"/>
          <p:cNvPicPr>
            <a:picLocks noChangeAspect="1"/>
          </p:cNvPicPr>
          <p:nvPr/>
        </p:nvPicPr>
        <p:blipFill>
          <a:blip r:embed="rId2" cstate="print"/>
          <a:srcRect b="11133"/>
          <a:stretch>
            <a:fillRect/>
          </a:stretch>
        </p:blipFill>
        <p:spPr>
          <a:xfrm>
            <a:off x="1003300" y="1257300"/>
            <a:ext cx="7137400" cy="4333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32291" y="6503343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from ANA and CPRM, Brazil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3571874" y="1409700"/>
            <a:ext cx="2533651" cy="45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Rio Negro </a:t>
            </a:r>
            <a:r>
              <a:rPr lang="en-US" sz="1400" b="1" dirty="0" err="1" smtClean="0">
                <a:solidFill>
                  <a:schemeClr val="tx1"/>
                </a:solidFill>
              </a:rPr>
              <a:t>em</a:t>
            </a:r>
            <a:r>
              <a:rPr lang="en-US" sz="1400" b="1" dirty="0" smtClean="0">
                <a:solidFill>
                  <a:schemeClr val="tx1"/>
                </a:solidFill>
              </a:rPr>
              <a:t> Manaus</a:t>
            </a:r>
          </a:p>
          <a:p>
            <a:pPr algn="ctr"/>
            <a:r>
              <a:rPr lang="en-US" sz="1400" b="1" dirty="0" err="1" smtClean="0">
                <a:solidFill>
                  <a:schemeClr val="tx1"/>
                </a:solidFill>
              </a:rPr>
              <a:t>Maiores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vazantes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2050" y="1400175"/>
            <a:ext cx="1609725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Record of annual high water marks in Manaus Harbor (1903-2010)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32291" y="6503343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from ANA and CPRM, Brazil</a:t>
            </a:r>
            <a:endParaRPr lang="en-US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08355" y="1798955"/>
            <a:ext cx="7150100" cy="2811145"/>
            <a:chOff x="808355" y="1798955"/>
            <a:chExt cx="7150100" cy="2811145"/>
          </a:xfrm>
        </p:grpSpPr>
        <p:pic>
          <p:nvPicPr>
            <p:cNvPr id="3" name="Picture 2" descr="grafico.jpg"/>
            <p:cNvPicPr>
              <a:picLocks noChangeAspect="1"/>
            </p:cNvPicPr>
            <p:nvPr/>
          </p:nvPicPr>
          <p:blipFill>
            <a:blip r:embed="rId2" cstate="print"/>
            <a:srcRect b="52232"/>
            <a:stretch>
              <a:fillRect/>
            </a:stretch>
          </p:blipFill>
          <p:spPr>
            <a:xfrm>
              <a:off x="808355" y="1798955"/>
              <a:ext cx="7150100" cy="2323465"/>
            </a:xfrm>
            <a:prstGeom prst="rect">
              <a:avLst/>
            </a:prstGeom>
          </p:spPr>
        </p:pic>
        <p:pic>
          <p:nvPicPr>
            <p:cNvPr id="5" name="Picture 4" descr="grafico.jpg"/>
            <p:cNvPicPr>
              <a:picLocks noChangeAspect="1"/>
            </p:cNvPicPr>
            <p:nvPr/>
          </p:nvPicPr>
          <p:blipFill>
            <a:blip r:embed="rId2" cstate="print"/>
            <a:srcRect t="79883" b="9621"/>
            <a:stretch>
              <a:fillRect/>
            </a:stretch>
          </p:blipFill>
          <p:spPr>
            <a:xfrm>
              <a:off x="808355" y="4099560"/>
              <a:ext cx="7150100" cy="510540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4671060" y="2994660"/>
              <a:ext cx="1089660" cy="792480"/>
            </a:xfrm>
            <a:custGeom>
              <a:avLst/>
              <a:gdLst>
                <a:gd name="connsiteX0" fmla="*/ 0 w 1089660"/>
                <a:gd name="connsiteY0" fmla="*/ 373380 h 792480"/>
                <a:gd name="connsiteX1" fmla="*/ 0 w 1089660"/>
                <a:gd name="connsiteY1" fmla="*/ 373380 h 792480"/>
                <a:gd name="connsiteX2" fmla="*/ 121920 w 1089660"/>
                <a:gd name="connsiteY2" fmla="*/ 373380 h 792480"/>
                <a:gd name="connsiteX3" fmla="*/ 594360 w 1089660"/>
                <a:gd name="connsiteY3" fmla="*/ 358140 h 792480"/>
                <a:gd name="connsiteX4" fmla="*/ 624840 w 1089660"/>
                <a:gd name="connsiteY4" fmla="*/ 0 h 792480"/>
                <a:gd name="connsiteX5" fmla="*/ 731520 w 1089660"/>
                <a:gd name="connsiteY5" fmla="*/ 99060 h 792480"/>
                <a:gd name="connsiteX6" fmla="*/ 914400 w 1089660"/>
                <a:gd name="connsiteY6" fmla="*/ 388620 h 792480"/>
                <a:gd name="connsiteX7" fmla="*/ 1089660 w 1089660"/>
                <a:gd name="connsiteY7" fmla="*/ 388620 h 792480"/>
                <a:gd name="connsiteX8" fmla="*/ 1082040 w 1089660"/>
                <a:gd name="connsiteY8" fmla="*/ 792480 h 792480"/>
                <a:gd name="connsiteX9" fmla="*/ 0 w 1089660"/>
                <a:gd name="connsiteY9" fmla="*/ 777240 h 792480"/>
                <a:gd name="connsiteX10" fmla="*/ 0 w 1089660"/>
                <a:gd name="connsiteY10" fmla="*/ 373380 h 7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9660" h="792480">
                  <a:moveTo>
                    <a:pt x="0" y="373380"/>
                  </a:moveTo>
                  <a:lnTo>
                    <a:pt x="0" y="373380"/>
                  </a:lnTo>
                  <a:lnTo>
                    <a:pt x="121920" y="373380"/>
                  </a:lnTo>
                  <a:lnTo>
                    <a:pt x="594360" y="358140"/>
                  </a:lnTo>
                  <a:lnTo>
                    <a:pt x="624840" y="0"/>
                  </a:lnTo>
                  <a:lnTo>
                    <a:pt x="731520" y="99060"/>
                  </a:lnTo>
                  <a:lnTo>
                    <a:pt x="914400" y="388620"/>
                  </a:lnTo>
                  <a:lnTo>
                    <a:pt x="1089660" y="388620"/>
                  </a:lnTo>
                  <a:lnTo>
                    <a:pt x="1082040" y="792480"/>
                  </a:lnTo>
                  <a:lnTo>
                    <a:pt x="0" y="777240"/>
                  </a:lnTo>
                  <a:lnTo>
                    <a:pt x="0" y="37338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6576060" y="2987040"/>
              <a:ext cx="967740" cy="708660"/>
            </a:xfrm>
            <a:custGeom>
              <a:avLst/>
              <a:gdLst>
                <a:gd name="connsiteX0" fmla="*/ 0 w 967740"/>
                <a:gd name="connsiteY0" fmla="*/ 708660 h 708660"/>
                <a:gd name="connsiteX1" fmla="*/ 7620 w 967740"/>
                <a:gd name="connsiteY1" fmla="*/ 289560 h 708660"/>
                <a:gd name="connsiteX2" fmla="*/ 495300 w 967740"/>
                <a:gd name="connsiteY2" fmla="*/ 281940 h 708660"/>
                <a:gd name="connsiteX3" fmla="*/ 922020 w 967740"/>
                <a:gd name="connsiteY3" fmla="*/ 0 h 708660"/>
                <a:gd name="connsiteX4" fmla="*/ 967740 w 967740"/>
                <a:gd name="connsiteY4" fmla="*/ 0 h 708660"/>
                <a:gd name="connsiteX5" fmla="*/ 723900 w 967740"/>
                <a:gd name="connsiteY5" fmla="*/ 312420 h 708660"/>
                <a:gd name="connsiteX6" fmla="*/ 807720 w 967740"/>
                <a:gd name="connsiteY6" fmla="*/ 312420 h 708660"/>
                <a:gd name="connsiteX7" fmla="*/ 807720 w 967740"/>
                <a:gd name="connsiteY7" fmla="*/ 708660 h 708660"/>
                <a:gd name="connsiteX8" fmla="*/ 0 w 967740"/>
                <a:gd name="connsiteY8" fmla="*/ 708660 h 70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740" h="708660">
                  <a:moveTo>
                    <a:pt x="0" y="708660"/>
                  </a:moveTo>
                  <a:lnTo>
                    <a:pt x="7620" y="289560"/>
                  </a:lnTo>
                  <a:lnTo>
                    <a:pt x="495300" y="281940"/>
                  </a:lnTo>
                  <a:lnTo>
                    <a:pt x="922020" y="0"/>
                  </a:lnTo>
                  <a:lnTo>
                    <a:pt x="967740" y="0"/>
                  </a:lnTo>
                  <a:lnTo>
                    <a:pt x="723900" y="312420"/>
                  </a:lnTo>
                  <a:lnTo>
                    <a:pt x="807720" y="312420"/>
                  </a:lnTo>
                  <a:lnTo>
                    <a:pt x="807720" y="70866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90600" y="1973580"/>
              <a:ext cx="1196340" cy="327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865120" y="1958340"/>
              <a:ext cx="3208020" cy="297180"/>
            </a:xfrm>
            <a:custGeom>
              <a:avLst/>
              <a:gdLst>
                <a:gd name="connsiteX0" fmla="*/ 0 w 3208020"/>
                <a:gd name="connsiteY0" fmla="*/ 0 h 297180"/>
                <a:gd name="connsiteX1" fmla="*/ 3208020 w 3208020"/>
                <a:gd name="connsiteY1" fmla="*/ 53340 h 297180"/>
                <a:gd name="connsiteX2" fmla="*/ 3101340 w 3208020"/>
                <a:gd name="connsiteY2" fmla="*/ 297180 h 297180"/>
                <a:gd name="connsiteX3" fmla="*/ 22860 w 3208020"/>
                <a:gd name="connsiteY3" fmla="*/ 266700 h 297180"/>
                <a:gd name="connsiteX4" fmla="*/ 0 w 3208020"/>
                <a:gd name="connsiteY4" fmla="*/ 0 h 2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8020" h="297180">
                  <a:moveTo>
                    <a:pt x="0" y="0"/>
                  </a:moveTo>
                  <a:lnTo>
                    <a:pt x="3208020" y="53340"/>
                  </a:lnTo>
                  <a:lnTo>
                    <a:pt x="3101340" y="297180"/>
                  </a:lnTo>
                  <a:lnTo>
                    <a:pt x="2286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78580" y="2232660"/>
              <a:ext cx="1158240" cy="25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9650" y="4038600"/>
              <a:ext cx="304800" cy="133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14950" y="3962400"/>
              <a:ext cx="361950" cy="114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Anomalies in 1926 at station Sao Gabriel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Cachoeira</a:t>
            </a:r>
            <a:endParaRPr lang="en-US" sz="3200" dirty="0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1066800"/>
            <a:ext cx="77704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8717</TotalTime>
  <Words>607</Words>
  <Application>Microsoft Office PowerPoint</Application>
  <PresentationFormat>Letter Paper (8.5x11 in)</PresentationFormat>
  <Paragraphs>154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Chart</vt:lpstr>
      <vt:lpstr>Severe Amazon Droughts and Teleconnections to Atlantic Hurricanes</vt:lpstr>
      <vt:lpstr>Outline</vt:lpstr>
      <vt:lpstr>Giant Raingages in Tropical Continental Zones</vt:lpstr>
      <vt:lpstr>Study of the 1926 Amazon drought (2005)</vt:lpstr>
      <vt:lpstr>The Amazon Basin and Sub-Basin Drained at Manaus</vt:lpstr>
      <vt:lpstr>Seasonal phase of rainfall in the Amazon basin</vt:lpstr>
      <vt:lpstr>Hydrographs at Manaus for selected years</vt:lpstr>
      <vt:lpstr>Record of annual high water marks in Manaus Harbor (1903-2010)</vt:lpstr>
      <vt:lpstr>Anomalies in 1926 at station Sao Gabriel da Cachoeira</vt:lpstr>
      <vt:lpstr>PowerPoint Presentation</vt:lpstr>
      <vt:lpstr>Sea Surface Temperature Anomaly 1925 (from Allan et al. (1996))</vt:lpstr>
      <vt:lpstr>Sea Surface Temperature Anomaly 1926 (from Allan et al. (1996))</vt:lpstr>
      <vt:lpstr>PowerPoint Presentation</vt:lpstr>
      <vt:lpstr>Manaus Harbor, November, 2010</vt:lpstr>
      <vt:lpstr>Amazon River at Manaus, Brazil (November 2010)</vt:lpstr>
      <vt:lpstr>River Gauge at Manaus, Brazil  (November, 2010)</vt:lpstr>
      <vt:lpstr>The lowest portion of Amazon River gauge with 1926 record water mark</vt:lpstr>
      <vt:lpstr>High and low water marks in Manaus (1903-2010)</vt:lpstr>
      <vt:lpstr>Rainfall anomaly for the dry season  (Jul, Aug, Sep) of 2010</vt:lpstr>
      <vt:lpstr>Sea Surface Temperature Anomaly for 28 July 2010</vt:lpstr>
      <vt:lpstr>Amazon droughts and Atlantic hurricanes (2000s)</vt:lpstr>
      <vt:lpstr>Amazon droughts and Atlantic hurricanes (1920s)</vt:lpstr>
      <vt:lpstr>Ranking of seasonal hurricane days, following Gray (Mon. Wea. Rev., 1984)</vt:lpstr>
      <vt:lpstr>Atlantic hurricane days by season (1851-2010)</vt:lpstr>
      <vt:lpstr>Dry season water levels</vt:lpstr>
      <vt:lpstr>Suppressed convection over Brazil in a strong hurricane season (1995)</vt:lpstr>
      <vt:lpstr>Conclusions 1926 remains the most severe Amazon drought in the record from 1903 to present 2010 tied a record for the most severe dry season drought A characteristic feature of the majority of severe droughts is a warm Atlantic Ocean Dry season droughts are coincident with the Atlantic hurricane season A warm Atlantic Ocean favors an active ITCZ An active ITCZ involves stronger subsidence over the Amazon region, and hence greater tendency for drought  </vt:lpstr>
      <vt:lpstr>Wet season water levels</vt:lpstr>
      <vt:lpstr>Conditional instability versus wet bulb temperature over oceans in the present climate</vt:lpstr>
      <vt:lpstr>Evidence for east-west dipole in dry season rainfall for 2005 Amazon drought</vt:lpstr>
      <vt:lpstr>Annual rainfall anomalies for Sao Gabriella da Cachoiera (do Rio Negro)</vt:lpstr>
      <vt:lpstr>Global Anomalies in 1925 (El Nino year) (from Allan et al. (1996)) </vt:lpstr>
      <vt:lpstr>Close up view of Amazon river gauge, showing annual high water marks</vt:lpstr>
      <vt:lpstr>Ice core thicknesses at Huascaran, Peru for 100 years</vt:lpstr>
      <vt:lpstr>Mean Sea Level Pressure 1927 (from Allan et al. (1996))</vt:lpstr>
      <vt:lpstr>Mean Sea Level Pressure 1926 (from Allan et al. (1996))</vt:lpstr>
      <vt:lpstr>Mean Sea Level Pres1925 (from Allan et al. (1996))</vt:lpstr>
      <vt:lpstr>PowerPoint Presentation</vt:lpstr>
      <vt:lpstr>Rainfall records from Venezuela</vt:lpstr>
      <vt:lpstr>Manaus Harbor and river wall (November, 2010)</vt:lpstr>
      <vt:lpstr>Manaus Harbor,  November 2010</vt:lpstr>
      <vt:lpstr>Side view of Amazon river gauge at Manaus, Brazil (November 2010)</vt:lpstr>
      <vt:lpstr>Sea Surface Temperature Anomaly for June 1995</vt:lpstr>
      <vt:lpstr>Sea Surface Temperature Anomaly for June 1998</vt:lpstr>
      <vt:lpstr>Sea Surface Temperature Anomaly for 7 Sept 2005</vt:lpstr>
      <vt:lpstr>Sea Surface Temperature 1927 (From Allan et al. (1996))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Shackelford</dc:creator>
  <cp:lastModifiedBy>Earle</cp:lastModifiedBy>
  <cp:revision>199</cp:revision>
  <cp:lastPrinted>2002-06-18T19:53:49Z</cp:lastPrinted>
  <dcterms:created xsi:type="dcterms:W3CDTF">2002-06-18T19:35:32Z</dcterms:created>
  <dcterms:modified xsi:type="dcterms:W3CDTF">2013-09-13T00:22:41Z</dcterms:modified>
</cp:coreProperties>
</file>